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7" r:id="rId3"/>
    <p:sldId id="260" r:id="rId4"/>
    <p:sldId id="262" r:id="rId5"/>
    <p:sldId id="263" r:id="rId6"/>
    <p:sldId id="258" r:id="rId7"/>
    <p:sldId id="261" r:id="rId8"/>
    <p:sldId id="259" r:id="rId9"/>
    <p:sldId id="274" r:id="rId10"/>
    <p:sldId id="265" r:id="rId11"/>
    <p:sldId id="264" r:id="rId12"/>
    <p:sldId id="275" r:id="rId13"/>
    <p:sldId id="267" r:id="rId14"/>
    <p:sldId id="276" r:id="rId15"/>
    <p:sldId id="277" r:id="rId16"/>
    <p:sldId id="278" r:id="rId17"/>
    <p:sldId id="282" r:id="rId18"/>
    <p:sldId id="270" r:id="rId19"/>
    <p:sldId id="269" r:id="rId20"/>
    <p:sldId id="271" r:id="rId21"/>
    <p:sldId id="272" r:id="rId22"/>
    <p:sldId id="281" r:id="rId23"/>
    <p:sldId id="266" r:id="rId24"/>
    <p:sldId id="285" r:id="rId25"/>
    <p:sldId id="283" r:id="rId26"/>
    <p:sldId id="286" r:id="rId27"/>
    <p:sldId id="284" r:id="rId28"/>
    <p:sldId id="292" r:id="rId29"/>
    <p:sldId id="287" r:id="rId30"/>
    <p:sldId id="288" r:id="rId31"/>
    <p:sldId id="293" r:id="rId32"/>
    <p:sldId id="289" r:id="rId33"/>
    <p:sldId id="295" r:id="rId34"/>
    <p:sldId id="296" r:id="rId35"/>
    <p:sldId id="294" r:id="rId36"/>
    <p:sldId id="290" r:id="rId37"/>
    <p:sldId id="273" r:id="rId38"/>
    <p:sldId id="280" r:id="rId3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2" autoAdjust="0"/>
    <p:restoredTop sz="94660"/>
  </p:normalViewPr>
  <p:slideViewPr>
    <p:cSldViewPr snapToGrid="0">
      <p:cViewPr varScale="1">
        <p:scale>
          <a:sx n="72" d="100"/>
          <a:sy n="72" d="100"/>
        </p:scale>
        <p:origin x="77" y="1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BF3BA-61BF-4386-97BE-0375AE949DBE}"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129596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F3BA-61BF-4386-97BE-0375AE949DBE}"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188208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F3BA-61BF-4386-97BE-0375AE949DBE}"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194072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F3BA-61BF-4386-97BE-0375AE949DBE}"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417836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BF3BA-61BF-4386-97BE-0375AE949DBE}"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300269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BF3BA-61BF-4386-97BE-0375AE949DBE}"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365385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BF3BA-61BF-4386-97BE-0375AE949DBE}"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1388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BF3BA-61BF-4386-97BE-0375AE949DBE}"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48780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BF3BA-61BF-4386-97BE-0375AE949DBE}"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337026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BF3BA-61BF-4386-97BE-0375AE949DBE}"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396437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BF3BA-61BF-4386-97BE-0375AE949DBE}"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3CC1-7FAB-41DF-9BA5-0F251A976EC8}" type="slidenum">
              <a:rPr lang="en-US" smtClean="0"/>
              <a:t>‹#›</a:t>
            </a:fld>
            <a:endParaRPr lang="en-US"/>
          </a:p>
        </p:txBody>
      </p:sp>
    </p:spTree>
    <p:extLst>
      <p:ext uri="{BB962C8B-B14F-4D97-AF65-F5344CB8AC3E}">
        <p14:creationId xmlns:p14="http://schemas.microsoft.com/office/powerpoint/2010/main" val="268174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BF3BA-61BF-4386-97BE-0375AE949DBE}" type="datetimeFigureOut">
              <a:rPr lang="en-US" smtClean="0"/>
              <a:t>9/2/2015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43CC1-7FAB-41DF-9BA5-0F251A976EC8}" type="slidenum">
              <a:rPr lang="en-US" smtClean="0"/>
              <a:t>‹#›</a:t>
            </a:fld>
            <a:endParaRPr lang="en-US"/>
          </a:p>
        </p:txBody>
      </p:sp>
    </p:spTree>
    <p:extLst>
      <p:ext uri="{BB962C8B-B14F-4D97-AF65-F5344CB8AC3E}">
        <p14:creationId xmlns:p14="http://schemas.microsoft.com/office/powerpoint/2010/main" val="115532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6902" y="744279"/>
            <a:ext cx="6602819" cy="5071730"/>
          </a:xfrm>
          <a:prstGeom prst="rect">
            <a:avLst/>
          </a:prstGeom>
        </p:spPr>
      </p:pic>
    </p:spTree>
    <p:extLst>
      <p:ext uri="{BB962C8B-B14F-4D97-AF65-F5344CB8AC3E}">
        <p14:creationId xmlns:p14="http://schemas.microsoft.com/office/powerpoint/2010/main" val="416135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5154" y="510363"/>
            <a:ext cx="8605872" cy="5720315"/>
          </a:xfrm>
          <a:prstGeom prst="rect">
            <a:avLst/>
          </a:prstGeom>
        </p:spPr>
      </p:pic>
    </p:spTree>
    <p:extLst>
      <p:ext uri="{BB962C8B-B14F-4D97-AF65-F5344CB8AC3E}">
        <p14:creationId xmlns:p14="http://schemas.microsoft.com/office/powerpoint/2010/main" val="3548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6987"/>
          </a:xfrm>
        </p:spPr>
        <p:txBody>
          <a:bodyPr/>
          <a:lstStyle/>
          <a:p>
            <a:r>
              <a:rPr lang="en-US" dirty="0" smtClean="0"/>
              <a:t>Natural Infection of Non-human Primates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solidFill>
                  <a:srgbClr val="003300"/>
                </a:solidFill>
              </a:rPr>
              <a:t>	</a:t>
            </a:r>
            <a:r>
              <a:rPr lang="en-US" dirty="0" smtClean="0">
                <a:solidFill>
                  <a:srgbClr val="003300"/>
                </a:solidFill>
              </a:rPr>
              <a:t>			</a:t>
            </a:r>
            <a:r>
              <a:rPr lang="en-US" b="1" u="sng" dirty="0" smtClean="0">
                <a:solidFill>
                  <a:srgbClr val="003300"/>
                </a:solidFill>
              </a:rPr>
              <a:t>Lentivirus</a:t>
            </a:r>
            <a:r>
              <a:rPr lang="en-US" dirty="0" smtClean="0">
                <a:solidFill>
                  <a:srgbClr val="003300"/>
                </a:solidFill>
              </a:rPr>
              <a:t>		</a:t>
            </a:r>
            <a:r>
              <a:rPr lang="en-US" b="1" u="sng" dirty="0" smtClean="0">
                <a:solidFill>
                  <a:srgbClr val="003300"/>
                </a:solidFill>
              </a:rPr>
              <a:t>Type D Retrovirus</a:t>
            </a:r>
            <a:endParaRPr lang="en-US" dirty="0" smtClean="0">
              <a:solidFill>
                <a:srgbClr val="003300"/>
              </a:solidFill>
            </a:endParaRPr>
          </a:p>
          <a:p>
            <a:pPr marL="0" indent="0">
              <a:buNone/>
            </a:pPr>
            <a:r>
              <a:rPr lang="en-US" b="1" dirty="0" smtClean="0">
                <a:solidFill>
                  <a:srgbClr val="003300"/>
                </a:solidFill>
              </a:rPr>
              <a:t>African old world 		    Yes				No</a:t>
            </a:r>
          </a:p>
          <a:p>
            <a:pPr marL="0" indent="0">
              <a:buNone/>
            </a:pPr>
            <a:r>
              <a:rPr lang="en-US" b="1" dirty="0" smtClean="0">
                <a:solidFill>
                  <a:srgbClr val="003300"/>
                </a:solidFill>
              </a:rPr>
              <a:t>Asian old world		     No				Yes</a:t>
            </a:r>
          </a:p>
          <a:p>
            <a:pPr marL="0" indent="0">
              <a:buNone/>
            </a:pPr>
            <a:r>
              <a:rPr lang="en-US" b="1" dirty="0" smtClean="0">
                <a:solidFill>
                  <a:srgbClr val="003300"/>
                </a:solidFill>
              </a:rPr>
              <a:t>New World			     No				  ?</a:t>
            </a:r>
            <a:endParaRPr lang="en-US" dirty="0" smtClean="0">
              <a:solidFill>
                <a:srgbClr val="003300"/>
              </a:solidFill>
            </a:endParaRPr>
          </a:p>
        </p:txBody>
      </p:sp>
    </p:spTree>
    <p:extLst>
      <p:ext uri="{BB962C8B-B14F-4D97-AF65-F5344CB8AC3E}">
        <p14:creationId xmlns:p14="http://schemas.microsoft.com/office/powerpoint/2010/main" val="2406494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8316" y="276447"/>
            <a:ext cx="8527322" cy="6422065"/>
          </a:xfrm>
          <a:prstGeom prst="rect">
            <a:avLst/>
          </a:prstGeom>
        </p:spPr>
      </p:pic>
    </p:spTree>
    <p:extLst>
      <p:ext uri="{BB962C8B-B14F-4D97-AF65-F5344CB8AC3E}">
        <p14:creationId xmlns:p14="http://schemas.microsoft.com/office/powerpoint/2010/main" val="236266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Cross-species transmissions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solidFill>
                  <a:srgbClr val="003300"/>
                </a:solidFill>
              </a:rPr>
              <a:t>Sooty </a:t>
            </a:r>
            <a:r>
              <a:rPr lang="en-US" b="1" dirty="0" err="1" smtClean="0">
                <a:solidFill>
                  <a:srgbClr val="003300"/>
                </a:solidFill>
              </a:rPr>
              <a:t>mangabeys</a:t>
            </a:r>
            <a:r>
              <a:rPr lang="en-US" b="1" dirty="0" smtClean="0">
                <a:solidFill>
                  <a:srgbClr val="003300"/>
                </a:solidFill>
              </a:rPr>
              <a:t>  -&gt;  humans             </a:t>
            </a:r>
            <a:r>
              <a:rPr lang="en-US" b="1" dirty="0" err="1" smtClean="0">
                <a:solidFill>
                  <a:srgbClr val="003300"/>
                </a:solidFill>
              </a:rPr>
              <a:t>SIVsmm</a:t>
            </a:r>
            <a:r>
              <a:rPr lang="en-US" b="1" dirty="0" smtClean="0">
                <a:solidFill>
                  <a:srgbClr val="003300"/>
                </a:solidFill>
              </a:rPr>
              <a:t>  -&gt;   HIV-2</a:t>
            </a:r>
          </a:p>
          <a:p>
            <a:pPr marL="0" indent="0">
              <a:buNone/>
            </a:pPr>
            <a:endParaRPr lang="en-US" b="1" dirty="0">
              <a:solidFill>
                <a:srgbClr val="003300"/>
              </a:solidFill>
            </a:endParaRPr>
          </a:p>
          <a:p>
            <a:pPr marL="0" indent="0">
              <a:buNone/>
            </a:pPr>
            <a:r>
              <a:rPr lang="en-US" b="1" dirty="0" smtClean="0">
                <a:solidFill>
                  <a:srgbClr val="003300"/>
                </a:solidFill>
              </a:rPr>
              <a:t>Sooty </a:t>
            </a:r>
            <a:r>
              <a:rPr lang="en-US" b="1" dirty="0" err="1" smtClean="0">
                <a:solidFill>
                  <a:srgbClr val="003300"/>
                </a:solidFill>
              </a:rPr>
              <a:t>mangabeys</a:t>
            </a:r>
            <a:r>
              <a:rPr lang="en-US" b="1" dirty="0" smtClean="0">
                <a:solidFill>
                  <a:srgbClr val="003300"/>
                </a:solidFill>
              </a:rPr>
              <a:t>  -&gt;  macaques         </a:t>
            </a:r>
            <a:r>
              <a:rPr lang="en-US" b="1" dirty="0" err="1" smtClean="0">
                <a:solidFill>
                  <a:srgbClr val="003300"/>
                </a:solidFill>
              </a:rPr>
              <a:t>SIVsmm</a:t>
            </a:r>
            <a:r>
              <a:rPr lang="en-US" b="1" dirty="0" smtClean="0">
                <a:solidFill>
                  <a:srgbClr val="003300"/>
                </a:solidFill>
              </a:rPr>
              <a:t>  -&gt;   </a:t>
            </a:r>
            <a:r>
              <a:rPr lang="en-US" b="1" dirty="0" err="1" smtClean="0">
                <a:solidFill>
                  <a:srgbClr val="003300"/>
                </a:solidFill>
              </a:rPr>
              <a:t>SIVmac</a:t>
            </a:r>
            <a:endParaRPr lang="en-US" b="1" dirty="0" smtClean="0">
              <a:solidFill>
                <a:srgbClr val="003300"/>
              </a:solidFill>
            </a:endParaRPr>
          </a:p>
          <a:p>
            <a:pPr marL="0" indent="0">
              <a:buNone/>
            </a:pPr>
            <a:endParaRPr lang="en-US" b="1" dirty="0">
              <a:solidFill>
                <a:srgbClr val="003300"/>
              </a:solidFill>
            </a:endParaRPr>
          </a:p>
          <a:p>
            <a:pPr marL="0" indent="0">
              <a:buNone/>
            </a:pPr>
            <a:r>
              <a:rPr lang="en-US" b="1" dirty="0" smtClean="0">
                <a:solidFill>
                  <a:srgbClr val="003300"/>
                </a:solidFill>
              </a:rPr>
              <a:t>Chimpanzees          -&gt;  humans             </a:t>
            </a:r>
            <a:r>
              <a:rPr lang="en-US" b="1" dirty="0" err="1" smtClean="0">
                <a:solidFill>
                  <a:srgbClr val="003300"/>
                </a:solidFill>
              </a:rPr>
              <a:t>SIVcpz</a:t>
            </a:r>
            <a:r>
              <a:rPr lang="en-US" b="1" dirty="0" smtClean="0">
                <a:solidFill>
                  <a:srgbClr val="003300"/>
                </a:solidFill>
              </a:rPr>
              <a:t>   -&gt;    HIV-1</a:t>
            </a:r>
            <a:endParaRPr lang="en-US" b="1" dirty="0">
              <a:solidFill>
                <a:srgbClr val="003300"/>
              </a:solidFill>
            </a:endParaRPr>
          </a:p>
        </p:txBody>
      </p:sp>
    </p:spTree>
    <p:extLst>
      <p:ext uri="{BB962C8B-B14F-4D97-AF65-F5344CB8AC3E}">
        <p14:creationId xmlns:p14="http://schemas.microsoft.com/office/powerpoint/2010/main" val="2281445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56" y="365125"/>
            <a:ext cx="11204944" cy="1325563"/>
          </a:xfrm>
        </p:spPr>
        <p:txBody>
          <a:bodyPr/>
          <a:lstStyle/>
          <a:p>
            <a:r>
              <a:rPr lang="en-US" dirty="0" smtClean="0"/>
              <a:t>Evidence that HIV-2 in humans arose by cross species transmission from sooty </a:t>
            </a:r>
            <a:r>
              <a:rPr lang="en-US" dirty="0" err="1" smtClean="0"/>
              <a:t>mangabeys</a:t>
            </a:r>
            <a:endParaRPr lang="en-US" dirty="0"/>
          </a:p>
        </p:txBody>
      </p:sp>
      <p:sp>
        <p:nvSpPr>
          <p:cNvPr id="3" name="Content Placeholder 2"/>
          <p:cNvSpPr>
            <a:spLocks noGrp="1"/>
          </p:cNvSpPr>
          <p:nvPr>
            <p:ph idx="1"/>
          </p:nvPr>
        </p:nvSpPr>
        <p:spPr>
          <a:xfrm>
            <a:off x="636181" y="2144603"/>
            <a:ext cx="10515600" cy="4351338"/>
          </a:xfrm>
        </p:spPr>
        <p:txBody>
          <a:bodyPr/>
          <a:lstStyle/>
          <a:p>
            <a:r>
              <a:rPr lang="en-US" b="1" dirty="0" smtClean="0">
                <a:solidFill>
                  <a:srgbClr val="003300"/>
                </a:solidFill>
              </a:rPr>
              <a:t>HIV-2 isolates cannot be distinguished from </a:t>
            </a:r>
            <a:r>
              <a:rPr lang="en-US" b="1" dirty="0" err="1" smtClean="0">
                <a:solidFill>
                  <a:srgbClr val="003300"/>
                </a:solidFill>
              </a:rPr>
              <a:t>SIVsm</a:t>
            </a:r>
            <a:r>
              <a:rPr lang="en-US" b="1" dirty="0" smtClean="0">
                <a:solidFill>
                  <a:srgbClr val="003300"/>
                </a:solidFill>
              </a:rPr>
              <a:t> isolates at the genetic level</a:t>
            </a:r>
          </a:p>
          <a:p>
            <a:pPr marL="0" indent="0">
              <a:buNone/>
            </a:pPr>
            <a:endParaRPr lang="en-US" b="1" dirty="0">
              <a:solidFill>
                <a:srgbClr val="003300"/>
              </a:solidFill>
            </a:endParaRPr>
          </a:p>
          <a:p>
            <a:r>
              <a:rPr lang="en-US" b="1" dirty="0" smtClean="0">
                <a:solidFill>
                  <a:srgbClr val="003300"/>
                </a:solidFill>
              </a:rPr>
              <a:t>The natural habitat of sooty </a:t>
            </a:r>
            <a:r>
              <a:rPr lang="en-US" b="1" dirty="0" err="1" smtClean="0">
                <a:solidFill>
                  <a:srgbClr val="003300"/>
                </a:solidFill>
              </a:rPr>
              <a:t>mangabeys</a:t>
            </a:r>
            <a:r>
              <a:rPr lang="en-US" b="1" dirty="0" smtClean="0">
                <a:solidFill>
                  <a:srgbClr val="003300"/>
                </a:solidFill>
              </a:rPr>
              <a:t> is the coastal forest regions of western Africa, exactly where HIV-2 is endemic</a:t>
            </a:r>
          </a:p>
          <a:p>
            <a:endParaRPr lang="en-US" b="1" dirty="0">
              <a:solidFill>
                <a:srgbClr val="003300"/>
              </a:solidFill>
            </a:endParaRPr>
          </a:p>
          <a:p>
            <a:r>
              <a:rPr lang="en-US" b="1" dirty="0" smtClean="0">
                <a:solidFill>
                  <a:srgbClr val="003300"/>
                </a:solidFill>
              </a:rPr>
              <a:t>Humans in western Africa sometimes keep sooty </a:t>
            </a:r>
            <a:r>
              <a:rPr lang="en-US" b="1" dirty="0" err="1" smtClean="0">
                <a:solidFill>
                  <a:srgbClr val="003300"/>
                </a:solidFill>
              </a:rPr>
              <a:t>mangabeys</a:t>
            </a:r>
            <a:r>
              <a:rPr lang="en-US" b="1" dirty="0" smtClean="0">
                <a:solidFill>
                  <a:srgbClr val="003300"/>
                </a:solidFill>
              </a:rPr>
              <a:t> as pets and sometimes capture and eat sooty </a:t>
            </a:r>
            <a:r>
              <a:rPr lang="en-US" b="1" dirty="0" err="1" smtClean="0">
                <a:solidFill>
                  <a:srgbClr val="003300"/>
                </a:solidFill>
              </a:rPr>
              <a:t>mangabeys</a:t>
            </a:r>
            <a:endParaRPr lang="en-US" b="1" dirty="0">
              <a:solidFill>
                <a:srgbClr val="003300"/>
              </a:solidFill>
            </a:endParaRPr>
          </a:p>
        </p:txBody>
      </p:sp>
    </p:spTree>
    <p:extLst>
      <p:ext uri="{BB962C8B-B14F-4D97-AF65-F5344CB8AC3E}">
        <p14:creationId xmlns:p14="http://schemas.microsoft.com/office/powerpoint/2010/main" val="2606712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5154" y="510363"/>
            <a:ext cx="8605872" cy="5720315"/>
          </a:xfrm>
          <a:prstGeom prst="rect">
            <a:avLst/>
          </a:prstGeom>
        </p:spPr>
      </p:pic>
    </p:spTree>
    <p:extLst>
      <p:ext uri="{BB962C8B-B14F-4D97-AF65-F5344CB8AC3E}">
        <p14:creationId xmlns:p14="http://schemas.microsoft.com/office/powerpoint/2010/main" val="2013200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2" y="233917"/>
            <a:ext cx="10971028" cy="786810"/>
          </a:xfrm>
        </p:spPr>
        <p:txBody>
          <a:bodyPr>
            <a:normAutofit/>
          </a:bodyPr>
          <a:lstStyle/>
          <a:p>
            <a:r>
              <a:rPr lang="en-US" dirty="0" smtClean="0"/>
              <a:t>HIV-2   </a:t>
            </a:r>
            <a:r>
              <a:rPr lang="en-US" sz="3200" dirty="0" smtClean="0"/>
              <a:t>vs   HIV-1</a:t>
            </a:r>
            <a:endParaRPr lang="en-US" dirty="0"/>
          </a:p>
        </p:txBody>
      </p:sp>
      <p:sp>
        <p:nvSpPr>
          <p:cNvPr id="3" name="Content Placeholder 2"/>
          <p:cNvSpPr>
            <a:spLocks noGrp="1"/>
          </p:cNvSpPr>
          <p:nvPr>
            <p:ph idx="1"/>
          </p:nvPr>
        </p:nvSpPr>
        <p:spPr>
          <a:xfrm>
            <a:off x="838200" y="1499191"/>
            <a:ext cx="10515600" cy="4880344"/>
          </a:xfrm>
        </p:spPr>
        <p:txBody>
          <a:bodyPr/>
          <a:lstStyle/>
          <a:p>
            <a:r>
              <a:rPr lang="en-US" b="1" dirty="0" smtClean="0">
                <a:solidFill>
                  <a:srgbClr val="003300"/>
                </a:solidFill>
              </a:rPr>
              <a:t>Most highly prevalent in west Africa and in those with roots or ties to west Africa</a:t>
            </a:r>
          </a:p>
          <a:p>
            <a:r>
              <a:rPr lang="en-US" b="1" dirty="0" smtClean="0">
                <a:solidFill>
                  <a:srgbClr val="003300"/>
                </a:solidFill>
              </a:rPr>
              <a:t>Prevalence? Certainly much less than HIV-1, but may be as high as 1,000,000 or more.</a:t>
            </a:r>
          </a:p>
          <a:p>
            <a:r>
              <a:rPr lang="en-US" b="1" dirty="0" smtClean="0">
                <a:solidFill>
                  <a:srgbClr val="003300"/>
                </a:solidFill>
              </a:rPr>
              <a:t>Less pathogenic</a:t>
            </a:r>
          </a:p>
          <a:p>
            <a:pPr lvl="1"/>
            <a:r>
              <a:rPr lang="en-US" b="1" dirty="0" smtClean="0">
                <a:solidFill>
                  <a:srgbClr val="003300"/>
                </a:solidFill>
              </a:rPr>
              <a:t>Low viral loads</a:t>
            </a:r>
          </a:p>
          <a:p>
            <a:pPr lvl="1"/>
            <a:r>
              <a:rPr lang="en-US" b="1" dirty="0" smtClean="0">
                <a:solidFill>
                  <a:srgbClr val="003300"/>
                </a:solidFill>
              </a:rPr>
              <a:t>85% - 95% are considered long term non-</a:t>
            </a:r>
            <a:r>
              <a:rPr lang="en-US" b="1" dirty="0" err="1" smtClean="0">
                <a:solidFill>
                  <a:srgbClr val="003300"/>
                </a:solidFill>
              </a:rPr>
              <a:t>progressors</a:t>
            </a:r>
            <a:endParaRPr lang="en-US" b="1" dirty="0" smtClean="0">
              <a:solidFill>
                <a:srgbClr val="003300"/>
              </a:solidFill>
            </a:endParaRPr>
          </a:p>
          <a:p>
            <a:r>
              <a:rPr lang="en-US" b="1" dirty="0" smtClean="0">
                <a:solidFill>
                  <a:srgbClr val="003300"/>
                </a:solidFill>
              </a:rPr>
              <a:t>Originated by cross-species transmission from sooty </a:t>
            </a:r>
            <a:r>
              <a:rPr lang="en-US" b="1" dirty="0" err="1" smtClean="0">
                <a:solidFill>
                  <a:srgbClr val="003300"/>
                </a:solidFill>
              </a:rPr>
              <a:t>mangabeys</a:t>
            </a:r>
            <a:r>
              <a:rPr lang="en-US" b="1" dirty="0" smtClean="0">
                <a:solidFill>
                  <a:srgbClr val="003300"/>
                </a:solidFill>
              </a:rPr>
              <a:t>, probably within the last 100 years</a:t>
            </a:r>
          </a:p>
          <a:p>
            <a:r>
              <a:rPr lang="en-US" b="1" dirty="0" smtClean="0">
                <a:solidFill>
                  <a:srgbClr val="003300"/>
                </a:solidFill>
              </a:rPr>
              <a:t>8 phylogenetic groupings, but 6 of these have only one member</a:t>
            </a:r>
            <a:endParaRPr lang="en-US" b="1" dirty="0">
              <a:solidFill>
                <a:srgbClr val="003300"/>
              </a:solidFill>
            </a:endParaRPr>
          </a:p>
        </p:txBody>
      </p:sp>
    </p:spTree>
    <p:extLst>
      <p:ext uri="{BB962C8B-B14F-4D97-AF65-F5344CB8AC3E}">
        <p14:creationId xmlns:p14="http://schemas.microsoft.com/office/powerpoint/2010/main" val="4134860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Cross-species transmissions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solidFill>
                  <a:srgbClr val="003300"/>
                </a:solidFill>
              </a:rPr>
              <a:t>Sooty </a:t>
            </a:r>
            <a:r>
              <a:rPr lang="en-US" b="1" dirty="0" err="1" smtClean="0">
                <a:solidFill>
                  <a:srgbClr val="003300"/>
                </a:solidFill>
              </a:rPr>
              <a:t>mangabeys</a:t>
            </a:r>
            <a:r>
              <a:rPr lang="en-US" b="1" dirty="0" smtClean="0">
                <a:solidFill>
                  <a:srgbClr val="003300"/>
                </a:solidFill>
              </a:rPr>
              <a:t>  -&gt;  humans             </a:t>
            </a:r>
            <a:r>
              <a:rPr lang="en-US" b="1" dirty="0" err="1" smtClean="0">
                <a:solidFill>
                  <a:srgbClr val="003300"/>
                </a:solidFill>
              </a:rPr>
              <a:t>SIVsmm</a:t>
            </a:r>
            <a:r>
              <a:rPr lang="en-US" b="1" dirty="0" smtClean="0">
                <a:solidFill>
                  <a:srgbClr val="003300"/>
                </a:solidFill>
              </a:rPr>
              <a:t>  -&gt;   HIV-2</a:t>
            </a:r>
          </a:p>
          <a:p>
            <a:pPr marL="0" indent="0">
              <a:buNone/>
            </a:pPr>
            <a:endParaRPr lang="en-US" b="1" dirty="0">
              <a:solidFill>
                <a:srgbClr val="003300"/>
              </a:solidFill>
            </a:endParaRPr>
          </a:p>
          <a:p>
            <a:pPr marL="0" indent="0">
              <a:buNone/>
            </a:pPr>
            <a:r>
              <a:rPr lang="en-US" b="1" dirty="0" smtClean="0">
                <a:solidFill>
                  <a:srgbClr val="003300"/>
                </a:solidFill>
              </a:rPr>
              <a:t>Sooty </a:t>
            </a:r>
            <a:r>
              <a:rPr lang="en-US" b="1" dirty="0" err="1" smtClean="0">
                <a:solidFill>
                  <a:srgbClr val="003300"/>
                </a:solidFill>
              </a:rPr>
              <a:t>mangabeys</a:t>
            </a:r>
            <a:r>
              <a:rPr lang="en-US" b="1" dirty="0" smtClean="0">
                <a:solidFill>
                  <a:srgbClr val="003300"/>
                </a:solidFill>
              </a:rPr>
              <a:t>  -&gt;  macaques         </a:t>
            </a:r>
            <a:r>
              <a:rPr lang="en-US" b="1" dirty="0" err="1" smtClean="0">
                <a:solidFill>
                  <a:srgbClr val="003300"/>
                </a:solidFill>
              </a:rPr>
              <a:t>SIVsmm</a:t>
            </a:r>
            <a:r>
              <a:rPr lang="en-US" b="1" dirty="0" smtClean="0">
                <a:solidFill>
                  <a:srgbClr val="003300"/>
                </a:solidFill>
              </a:rPr>
              <a:t>  -&gt;   </a:t>
            </a:r>
            <a:r>
              <a:rPr lang="en-US" b="1" dirty="0" err="1" smtClean="0">
                <a:solidFill>
                  <a:srgbClr val="003300"/>
                </a:solidFill>
              </a:rPr>
              <a:t>SIVmac</a:t>
            </a:r>
            <a:endParaRPr lang="en-US" b="1" dirty="0" smtClean="0">
              <a:solidFill>
                <a:srgbClr val="003300"/>
              </a:solidFill>
            </a:endParaRPr>
          </a:p>
          <a:p>
            <a:pPr marL="0" indent="0">
              <a:buNone/>
            </a:pPr>
            <a:endParaRPr lang="en-US" b="1" dirty="0">
              <a:solidFill>
                <a:srgbClr val="003300"/>
              </a:solidFill>
            </a:endParaRPr>
          </a:p>
          <a:p>
            <a:pPr marL="0" indent="0">
              <a:buNone/>
            </a:pPr>
            <a:r>
              <a:rPr lang="en-US" b="1" dirty="0" smtClean="0">
                <a:solidFill>
                  <a:srgbClr val="003300"/>
                </a:solidFill>
              </a:rPr>
              <a:t>Chimpanzees          -&gt;  humans             </a:t>
            </a:r>
            <a:r>
              <a:rPr lang="en-US" b="1" dirty="0" err="1" smtClean="0">
                <a:solidFill>
                  <a:srgbClr val="003300"/>
                </a:solidFill>
              </a:rPr>
              <a:t>SIVcpz</a:t>
            </a:r>
            <a:r>
              <a:rPr lang="en-US" b="1" dirty="0" smtClean="0">
                <a:solidFill>
                  <a:srgbClr val="003300"/>
                </a:solidFill>
              </a:rPr>
              <a:t>   -&gt;    HIV-1</a:t>
            </a:r>
            <a:endParaRPr lang="en-US" b="1" dirty="0">
              <a:solidFill>
                <a:srgbClr val="003300"/>
              </a:solidFill>
            </a:endParaRPr>
          </a:p>
        </p:txBody>
      </p:sp>
    </p:spTree>
    <p:extLst>
      <p:ext uri="{BB962C8B-B14F-4D97-AF65-F5344CB8AC3E}">
        <p14:creationId xmlns:p14="http://schemas.microsoft.com/office/powerpoint/2010/main" val="20856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94883"/>
          </a:xfrm>
        </p:spPr>
        <p:txBody>
          <a:bodyPr/>
          <a:lstStyle/>
          <a:p>
            <a:r>
              <a:rPr lang="en-US" dirty="0" smtClean="0"/>
              <a:t>Natural hosts of SIV by and large do NOT develop disease from their SIV infections</a:t>
            </a:r>
            <a:endParaRPr lang="en-US" dirty="0"/>
          </a:p>
        </p:txBody>
      </p:sp>
      <p:sp>
        <p:nvSpPr>
          <p:cNvPr id="3" name="Content Placeholder 2"/>
          <p:cNvSpPr>
            <a:spLocks noGrp="1"/>
          </p:cNvSpPr>
          <p:nvPr>
            <p:ph idx="1"/>
          </p:nvPr>
        </p:nvSpPr>
        <p:spPr>
          <a:xfrm>
            <a:off x="446567" y="2317899"/>
            <a:ext cx="10907233" cy="4274288"/>
          </a:xfrm>
        </p:spPr>
        <p:txBody>
          <a:bodyPr>
            <a:normAutofit fontScale="85000" lnSpcReduction="20000"/>
          </a:bodyPr>
          <a:lstStyle/>
          <a:p>
            <a:r>
              <a:rPr lang="en-US" b="1" dirty="0" smtClean="0">
                <a:solidFill>
                  <a:srgbClr val="003300"/>
                </a:solidFill>
              </a:rPr>
              <a:t>It is quite clear with HIV-1 in humans and </a:t>
            </a:r>
            <a:r>
              <a:rPr lang="en-US" b="1" dirty="0" err="1" smtClean="0">
                <a:solidFill>
                  <a:srgbClr val="003300"/>
                </a:solidFill>
              </a:rPr>
              <a:t>SIVmac</a:t>
            </a:r>
            <a:r>
              <a:rPr lang="en-US" b="1" dirty="0" smtClean="0">
                <a:solidFill>
                  <a:srgbClr val="003300"/>
                </a:solidFill>
              </a:rPr>
              <a:t> in rhesus macaques that:</a:t>
            </a:r>
          </a:p>
          <a:p>
            <a:pPr lvl="2"/>
            <a:r>
              <a:rPr lang="en-US" sz="2600" b="1" dirty="0" smtClean="0">
                <a:solidFill>
                  <a:srgbClr val="003300"/>
                </a:solidFill>
              </a:rPr>
              <a:t>high viral loads   -   bad prognosis</a:t>
            </a:r>
          </a:p>
          <a:p>
            <a:pPr lvl="2"/>
            <a:r>
              <a:rPr lang="en-US" sz="2600" b="1" dirty="0">
                <a:solidFill>
                  <a:srgbClr val="003300"/>
                </a:solidFill>
              </a:rPr>
              <a:t>l</a:t>
            </a:r>
            <a:r>
              <a:rPr lang="en-US" sz="2600" b="1" dirty="0" smtClean="0">
                <a:solidFill>
                  <a:srgbClr val="003300"/>
                </a:solidFill>
              </a:rPr>
              <a:t>ow viral  loads   -   better prognosis</a:t>
            </a:r>
          </a:p>
          <a:p>
            <a:endParaRPr lang="en-US" dirty="0"/>
          </a:p>
          <a:p>
            <a:r>
              <a:rPr lang="en-US" dirty="0"/>
              <a:t> </a:t>
            </a:r>
            <a:r>
              <a:rPr lang="en-US" b="1" dirty="0" smtClean="0">
                <a:solidFill>
                  <a:srgbClr val="003300"/>
                </a:solidFill>
              </a:rPr>
              <a:t>It is quite natural to predict that natural hosts of SIV infection have evolved an 	ability to maintain low viral loads</a:t>
            </a:r>
          </a:p>
          <a:p>
            <a:endParaRPr lang="en-US" dirty="0"/>
          </a:p>
          <a:p>
            <a:r>
              <a:rPr lang="en-US" b="1" dirty="0" smtClean="0">
                <a:solidFill>
                  <a:srgbClr val="003300"/>
                </a:solidFill>
              </a:rPr>
              <a:t> Sorry, that is not the case</a:t>
            </a:r>
            <a:endParaRPr lang="en-US" b="1" dirty="0">
              <a:solidFill>
                <a:srgbClr val="003300"/>
              </a:solidFill>
            </a:endParaRPr>
          </a:p>
          <a:p>
            <a:endParaRPr lang="en-US" dirty="0" smtClean="0"/>
          </a:p>
          <a:p>
            <a:endParaRPr lang="en-US" dirty="0" smtClean="0"/>
          </a:p>
          <a:p>
            <a:pPr marL="0" indent="0">
              <a:buNone/>
            </a:pPr>
            <a:r>
              <a:rPr lang="en-US" dirty="0"/>
              <a:t>	</a:t>
            </a:r>
            <a:endParaRPr lang="en-US" dirty="0" smtClean="0"/>
          </a:p>
          <a:p>
            <a:endParaRPr lang="en-US" dirty="0"/>
          </a:p>
          <a:p>
            <a:endParaRPr lang="en-US" dirty="0"/>
          </a:p>
        </p:txBody>
      </p:sp>
    </p:spTree>
    <p:extLst>
      <p:ext uri="{BB962C8B-B14F-4D97-AF65-F5344CB8AC3E}">
        <p14:creationId xmlns:p14="http://schemas.microsoft.com/office/powerpoint/2010/main" val="1241247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6540" y="850605"/>
            <a:ext cx="7398985" cy="4165895"/>
          </a:xfrm>
          <a:prstGeom prst="rect">
            <a:avLst/>
          </a:prstGeom>
        </p:spPr>
      </p:pic>
    </p:spTree>
    <p:extLst>
      <p:ext uri="{BB962C8B-B14F-4D97-AF65-F5344CB8AC3E}">
        <p14:creationId xmlns:p14="http://schemas.microsoft.com/office/powerpoint/2010/main" val="40074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a:t>
            </a:r>
            <a:endParaRPr lang="en-US" b="1" dirty="0"/>
          </a:p>
        </p:txBody>
      </p:sp>
      <p:pic>
        <p:nvPicPr>
          <p:cNvPr id="6" name="Content Placeholder 5"/>
          <p:cNvPicPr>
            <a:picLocks noGrp="1" noChangeAspect="1"/>
          </p:cNvPicPr>
          <p:nvPr>
            <p:ph idx="1"/>
          </p:nvPr>
        </p:nvPicPr>
        <p:blipFill>
          <a:blip r:embed="rId2"/>
          <a:stretch>
            <a:fillRect/>
          </a:stretch>
        </p:blipFill>
        <p:spPr>
          <a:xfrm>
            <a:off x="1212111" y="1605629"/>
            <a:ext cx="9197163" cy="4199748"/>
          </a:xfrm>
          <a:prstGeom prst="rect">
            <a:avLst/>
          </a:prstGeom>
        </p:spPr>
      </p:pic>
    </p:spTree>
    <p:extLst>
      <p:ext uri="{BB962C8B-B14F-4D97-AF65-F5344CB8AC3E}">
        <p14:creationId xmlns:p14="http://schemas.microsoft.com/office/powerpoint/2010/main" val="1520440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469" y="365125"/>
            <a:ext cx="10878879" cy="1325563"/>
          </a:xfrm>
        </p:spPr>
        <p:txBody>
          <a:bodyPr>
            <a:normAutofit fontScale="90000"/>
          </a:bodyPr>
          <a:lstStyle/>
          <a:p>
            <a:r>
              <a:rPr lang="en-US" dirty="0" smtClean="0"/>
              <a:t>To everyone’s surprise, natural hosts of SIV infection (e.g. AGMs, SMs) have </a:t>
            </a:r>
            <a:r>
              <a:rPr lang="en-US" u="sng" dirty="0" smtClean="0"/>
              <a:t>high</a:t>
            </a:r>
            <a:r>
              <a:rPr lang="en-US" dirty="0" smtClean="0"/>
              <a:t> SIV viral loads</a:t>
            </a:r>
            <a:endParaRPr lang="en-US" dirty="0"/>
          </a:p>
        </p:txBody>
      </p:sp>
      <p:sp>
        <p:nvSpPr>
          <p:cNvPr id="3" name="Content Placeholder 2"/>
          <p:cNvSpPr>
            <a:spLocks noGrp="1"/>
          </p:cNvSpPr>
          <p:nvPr>
            <p:ph idx="1"/>
          </p:nvPr>
        </p:nvSpPr>
        <p:spPr>
          <a:xfrm>
            <a:off x="838200" y="1825625"/>
            <a:ext cx="10815084" cy="4351338"/>
          </a:xfrm>
        </p:spPr>
        <p:txBody>
          <a:bodyPr/>
          <a:lstStyle/>
          <a:p>
            <a:endParaRPr lang="en-US" dirty="0" smtClean="0"/>
          </a:p>
          <a:p>
            <a:r>
              <a:rPr lang="en-US" b="1" dirty="0" smtClean="0">
                <a:solidFill>
                  <a:srgbClr val="003300"/>
                </a:solidFill>
              </a:rPr>
              <a:t>Natural hosts appear to resist SIV-induced disease by other means </a:t>
            </a:r>
          </a:p>
          <a:p>
            <a:pPr lvl="2"/>
            <a:r>
              <a:rPr lang="en-US" sz="2800" b="1" dirty="0" smtClean="0">
                <a:solidFill>
                  <a:srgbClr val="003300"/>
                </a:solidFill>
              </a:rPr>
              <a:t>Chronic lymphoid activation</a:t>
            </a:r>
          </a:p>
          <a:p>
            <a:pPr lvl="2"/>
            <a:r>
              <a:rPr lang="en-US" sz="2800" b="1" dirty="0" smtClean="0">
                <a:solidFill>
                  <a:srgbClr val="003300"/>
                </a:solidFill>
              </a:rPr>
              <a:t>Breakdown of the gut mucosal barrier                microbial translocation</a:t>
            </a:r>
            <a:endParaRPr lang="en-US" sz="2800" b="1" dirty="0">
              <a:solidFill>
                <a:srgbClr val="003300"/>
              </a:solidFill>
            </a:endParaRPr>
          </a:p>
        </p:txBody>
      </p:sp>
      <p:sp>
        <p:nvSpPr>
          <p:cNvPr id="4" name="Right Arrow 3"/>
          <p:cNvSpPr/>
          <p:nvPr/>
        </p:nvSpPr>
        <p:spPr>
          <a:xfrm>
            <a:off x="7931888" y="3274827"/>
            <a:ext cx="627321" cy="393405"/>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79659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not always </a:t>
            </a:r>
            <a:r>
              <a:rPr lang="en-US" u="sng" dirty="0" smtClean="0"/>
              <a:t>cross-species</a:t>
            </a:r>
            <a:r>
              <a:rPr lang="en-US" dirty="0" smtClean="0"/>
              <a:t>  -  interesting historical anecdotes</a:t>
            </a:r>
            <a:endParaRPr lang="en-US" dirty="0"/>
          </a:p>
        </p:txBody>
      </p:sp>
      <p:sp>
        <p:nvSpPr>
          <p:cNvPr id="3" name="Content Placeholder 2"/>
          <p:cNvSpPr>
            <a:spLocks noGrp="1"/>
          </p:cNvSpPr>
          <p:nvPr>
            <p:ph idx="1"/>
          </p:nvPr>
        </p:nvSpPr>
        <p:spPr>
          <a:xfrm>
            <a:off x="838200" y="1825624"/>
            <a:ext cx="10515600" cy="4766561"/>
          </a:xfrm>
        </p:spPr>
        <p:txBody>
          <a:bodyPr>
            <a:normAutofit fontScale="92500"/>
          </a:bodyPr>
          <a:lstStyle/>
          <a:p>
            <a:endParaRPr lang="en-US" dirty="0" smtClean="0"/>
          </a:p>
          <a:p>
            <a:r>
              <a:rPr lang="en-US" b="1" dirty="0" smtClean="0">
                <a:solidFill>
                  <a:srgbClr val="003300"/>
                </a:solidFill>
              </a:rPr>
              <a:t>Karakul sheep were imported from Germany to Iceland in 1933</a:t>
            </a:r>
          </a:p>
          <a:p>
            <a:r>
              <a:rPr lang="en-US" b="1" dirty="0" smtClean="0">
                <a:solidFill>
                  <a:srgbClr val="003300"/>
                </a:solidFill>
              </a:rPr>
              <a:t>Was followed by gradual transmission over decades of a chronic wasting disease in the Icelandic sheep</a:t>
            </a:r>
          </a:p>
          <a:p>
            <a:r>
              <a:rPr lang="en-US" b="1" dirty="0" smtClean="0">
                <a:solidFill>
                  <a:srgbClr val="003300"/>
                </a:solidFill>
              </a:rPr>
              <a:t>Led to the discovery of the first lentivirus in 1954: </a:t>
            </a:r>
            <a:r>
              <a:rPr lang="en-US" b="1" dirty="0" err="1" smtClean="0">
                <a:solidFill>
                  <a:srgbClr val="003300"/>
                </a:solidFill>
              </a:rPr>
              <a:t>Maedi-Visna</a:t>
            </a:r>
            <a:r>
              <a:rPr lang="en-US" b="1" dirty="0" smtClean="0">
                <a:solidFill>
                  <a:srgbClr val="003300"/>
                </a:solidFill>
              </a:rPr>
              <a:t> Virus (MVV)</a:t>
            </a:r>
          </a:p>
          <a:p>
            <a:r>
              <a:rPr lang="en-US" b="1" dirty="0" smtClean="0">
                <a:solidFill>
                  <a:srgbClr val="003300"/>
                </a:solidFill>
              </a:rPr>
              <a:t>MVV was eradicated from Iceland with the slaughter of hundreds of thousands of Icelandic sheep in the 1960s.</a:t>
            </a:r>
          </a:p>
          <a:p>
            <a:r>
              <a:rPr lang="en-US" b="1" dirty="0" smtClean="0">
                <a:solidFill>
                  <a:srgbClr val="003300"/>
                </a:solidFill>
              </a:rPr>
              <a:t>This story was essentially repeated in the 1960s on the island of Bali in the South Pacific with the introduction of the bovine lentivirus (BIV) into Bali cattle and the subsequent outbreak of </a:t>
            </a:r>
            <a:r>
              <a:rPr lang="en-US" b="1" dirty="0" err="1" smtClean="0">
                <a:solidFill>
                  <a:srgbClr val="003300"/>
                </a:solidFill>
              </a:rPr>
              <a:t>Jembrana</a:t>
            </a:r>
            <a:r>
              <a:rPr lang="en-US" b="1" dirty="0" smtClean="0">
                <a:solidFill>
                  <a:srgbClr val="003300"/>
                </a:solidFill>
              </a:rPr>
              <a:t> Disease</a:t>
            </a:r>
          </a:p>
          <a:p>
            <a:endParaRPr lang="en-US" dirty="0" smtClean="0"/>
          </a:p>
          <a:p>
            <a:endParaRPr lang="en-US" dirty="0"/>
          </a:p>
        </p:txBody>
      </p:sp>
    </p:spTree>
    <p:extLst>
      <p:ext uri="{BB962C8B-B14F-4D97-AF65-F5344CB8AC3E}">
        <p14:creationId xmlns:p14="http://schemas.microsoft.com/office/powerpoint/2010/main" val="2579154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19" y="127591"/>
            <a:ext cx="11770241" cy="1169581"/>
          </a:xfrm>
        </p:spPr>
        <p:txBody>
          <a:bodyPr/>
          <a:lstStyle/>
          <a:p>
            <a:r>
              <a:rPr lang="en-US" dirty="0" smtClean="0"/>
              <a:t>What?   African Green Monkeys in the Caribbean??</a:t>
            </a:r>
            <a:endParaRPr lang="en-US" dirty="0"/>
          </a:p>
        </p:txBody>
      </p:sp>
      <p:sp>
        <p:nvSpPr>
          <p:cNvPr id="3" name="Content Placeholder 2"/>
          <p:cNvSpPr>
            <a:spLocks noGrp="1"/>
          </p:cNvSpPr>
          <p:nvPr>
            <p:ph sz="half" idx="1"/>
          </p:nvPr>
        </p:nvSpPr>
        <p:spPr>
          <a:xfrm>
            <a:off x="202019" y="1825625"/>
            <a:ext cx="6209414" cy="4351338"/>
          </a:xfrm>
        </p:spPr>
        <p:txBody>
          <a:bodyPr/>
          <a:lstStyle/>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a:xfrm>
            <a:off x="7017488" y="1825625"/>
            <a:ext cx="4774019" cy="4351338"/>
          </a:xfrm>
        </p:spPr>
        <p:txBody>
          <a:bodyPr>
            <a:normAutofit/>
          </a:bodyPr>
          <a:lstStyle/>
          <a:p>
            <a:r>
              <a:rPr lang="en-US" sz="2000" b="1" dirty="0" smtClean="0"/>
              <a:t>Three islands in the Caribbean have free-roaming troops of African Green Monkeys: Barbados, </a:t>
            </a:r>
            <a:r>
              <a:rPr lang="en-US" sz="2000" b="1" dirty="0"/>
              <a:t>N</a:t>
            </a:r>
            <a:r>
              <a:rPr lang="en-US" sz="2000" b="1" dirty="0" smtClean="0"/>
              <a:t>evis, and St Kitts</a:t>
            </a:r>
          </a:p>
          <a:p>
            <a:r>
              <a:rPr lang="en-US" sz="2000" b="1" dirty="0" smtClean="0"/>
              <a:t>They were brought there in the 1600s and 1700s in conjunction with the slave trade (pets/companionship)</a:t>
            </a:r>
          </a:p>
          <a:p>
            <a:r>
              <a:rPr lang="en-US" sz="2000" b="1" u="sng" dirty="0" smtClean="0"/>
              <a:t>All</a:t>
            </a:r>
            <a:r>
              <a:rPr lang="en-US" sz="2000" b="1" dirty="0" smtClean="0"/>
              <a:t> green monkeys in the Caribbean are free of SIV</a:t>
            </a:r>
          </a:p>
          <a:p>
            <a:r>
              <a:rPr lang="en-US" sz="2000" b="1" dirty="0" smtClean="0"/>
              <a:t>Tempting to conclude that SIV was introduced to AGMs in Africa after 1600, but probably not true.</a:t>
            </a:r>
          </a:p>
          <a:p>
            <a:r>
              <a:rPr lang="en-US" sz="2000" b="1" dirty="0" smtClean="0"/>
              <a:t>Founder effects:  monkeys brought &lt;3 years of age; SIV infection &gt;3 years of age</a:t>
            </a:r>
          </a:p>
          <a:p>
            <a:endParaRPr lang="en-US" sz="2000" b="1" dirty="0" smtClean="0"/>
          </a:p>
          <a:p>
            <a:endParaRPr lang="en-US" sz="2000" b="1" dirty="0"/>
          </a:p>
        </p:txBody>
      </p:sp>
      <p:pic>
        <p:nvPicPr>
          <p:cNvPr id="5" name="Picture 4"/>
          <p:cNvPicPr>
            <a:picLocks noChangeAspect="1"/>
          </p:cNvPicPr>
          <p:nvPr/>
        </p:nvPicPr>
        <p:blipFill>
          <a:blip r:embed="rId2"/>
          <a:stretch>
            <a:fillRect/>
          </a:stretch>
        </p:blipFill>
        <p:spPr>
          <a:xfrm>
            <a:off x="202019" y="2350294"/>
            <a:ext cx="6613451" cy="1651000"/>
          </a:xfrm>
          <a:prstGeom prst="rect">
            <a:avLst/>
          </a:prstGeom>
        </p:spPr>
      </p:pic>
    </p:spTree>
    <p:extLst>
      <p:ext uri="{BB962C8B-B14F-4D97-AF65-F5344CB8AC3E}">
        <p14:creationId xmlns:p14="http://schemas.microsoft.com/office/powerpoint/2010/main" val="365409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63524"/>
            <a:ext cx="10600660" cy="5124893"/>
          </a:xfrm>
          <a:prstGeom prst="rect">
            <a:avLst/>
          </a:prstGeom>
        </p:spPr>
      </p:pic>
      <p:pic>
        <p:nvPicPr>
          <p:cNvPr id="3" name="Picture 2"/>
          <p:cNvPicPr>
            <a:picLocks noChangeAspect="1"/>
          </p:cNvPicPr>
          <p:nvPr/>
        </p:nvPicPr>
        <p:blipFill>
          <a:blip r:embed="rId3"/>
          <a:stretch>
            <a:fillRect/>
          </a:stretch>
        </p:blipFill>
        <p:spPr>
          <a:xfrm>
            <a:off x="6645349" y="1701209"/>
            <a:ext cx="5188689" cy="2015181"/>
          </a:xfrm>
          <a:prstGeom prst="rect">
            <a:avLst/>
          </a:prstGeom>
        </p:spPr>
      </p:pic>
      <p:sp>
        <p:nvSpPr>
          <p:cNvPr id="4" name="Down Arrow 3"/>
          <p:cNvSpPr/>
          <p:nvPr/>
        </p:nvSpPr>
        <p:spPr>
          <a:xfrm>
            <a:off x="988828" y="135033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343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53" y="148857"/>
            <a:ext cx="11173047" cy="999460"/>
          </a:xfrm>
        </p:spPr>
        <p:txBody>
          <a:bodyPr>
            <a:normAutofit fontScale="90000"/>
          </a:bodyPr>
          <a:lstStyle/>
          <a:p>
            <a:r>
              <a:rPr lang="en-US" dirty="0" smtClean="0"/>
              <a:t>Can modern medicine benefit from this information?</a:t>
            </a:r>
            <a:endParaRPr lang="en-US" dirty="0"/>
          </a:p>
        </p:txBody>
      </p:sp>
      <p:sp>
        <p:nvSpPr>
          <p:cNvPr id="3" name="Content Placeholder 2"/>
          <p:cNvSpPr>
            <a:spLocks noGrp="1"/>
          </p:cNvSpPr>
          <p:nvPr>
            <p:ph idx="1"/>
          </p:nvPr>
        </p:nvSpPr>
        <p:spPr/>
        <p:txBody>
          <a:bodyPr/>
          <a:lstStyle/>
          <a:p>
            <a:r>
              <a:rPr lang="en-US" b="1" dirty="0">
                <a:solidFill>
                  <a:srgbClr val="003300"/>
                </a:solidFill>
              </a:rPr>
              <a:t>W</a:t>
            </a:r>
            <a:r>
              <a:rPr lang="en-US" b="1" dirty="0" smtClean="0">
                <a:solidFill>
                  <a:srgbClr val="003300"/>
                </a:solidFill>
              </a:rPr>
              <a:t>e have already learned the critical importance of microbial translocation and chronic lymphoid activation for SIV-induced and HIV-induced AIDS</a:t>
            </a:r>
          </a:p>
          <a:p>
            <a:r>
              <a:rPr lang="en-US" b="1" dirty="0" smtClean="0">
                <a:solidFill>
                  <a:srgbClr val="003300"/>
                </a:solidFill>
              </a:rPr>
              <a:t>The dangers associated with cross-species transmission of lentiviruses are a warning shot across the bow of public health and modern medicine</a:t>
            </a:r>
          </a:p>
          <a:p>
            <a:r>
              <a:rPr lang="en-US" b="1" dirty="0" smtClean="0">
                <a:solidFill>
                  <a:srgbClr val="003300"/>
                </a:solidFill>
              </a:rPr>
              <a:t>We now have a useful animal model for AIDS</a:t>
            </a:r>
            <a:endParaRPr lang="en-US" b="1" dirty="0">
              <a:solidFill>
                <a:srgbClr val="003300"/>
              </a:solidFill>
            </a:endParaRPr>
          </a:p>
        </p:txBody>
      </p:sp>
    </p:spTree>
    <p:extLst>
      <p:ext uri="{BB962C8B-B14F-4D97-AF65-F5344CB8AC3E}">
        <p14:creationId xmlns:p14="http://schemas.microsoft.com/office/powerpoint/2010/main" val="2919736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37" y="365125"/>
            <a:ext cx="8888819" cy="1325563"/>
          </a:xfrm>
        </p:spPr>
        <p:txBody>
          <a:bodyPr/>
          <a:lstStyle/>
          <a:p>
            <a:r>
              <a:rPr lang="en-US" dirty="0" err="1" smtClean="0"/>
              <a:t>SIVmac</a:t>
            </a:r>
            <a:r>
              <a:rPr lang="en-US" dirty="0" smtClean="0"/>
              <a:t> -&gt; macaques </a:t>
            </a:r>
            <a:br>
              <a:rPr lang="en-US" dirty="0" smtClean="0"/>
            </a:br>
            <a:r>
              <a:rPr lang="en-US" dirty="0" smtClean="0"/>
              <a:t>as an animal model for HIV/AIDS</a:t>
            </a:r>
            <a:endParaRPr lang="en-US" dirty="0"/>
          </a:p>
        </p:txBody>
      </p:sp>
      <p:sp>
        <p:nvSpPr>
          <p:cNvPr id="3" name="Content Placeholder 2"/>
          <p:cNvSpPr>
            <a:spLocks noGrp="1"/>
          </p:cNvSpPr>
          <p:nvPr>
            <p:ph idx="1"/>
          </p:nvPr>
        </p:nvSpPr>
        <p:spPr>
          <a:xfrm>
            <a:off x="838200" y="1825625"/>
            <a:ext cx="10515600" cy="4787826"/>
          </a:xfrm>
        </p:spPr>
        <p:txBody>
          <a:bodyPr>
            <a:normAutofit fontScale="92500"/>
          </a:bodyPr>
          <a:lstStyle/>
          <a:p>
            <a:r>
              <a:rPr lang="en-US" b="1" dirty="0" err="1" smtClean="0">
                <a:solidFill>
                  <a:srgbClr val="003300"/>
                </a:solidFill>
              </a:rPr>
              <a:t>SIVmac</a:t>
            </a:r>
            <a:r>
              <a:rPr lang="en-US" b="1" dirty="0" smtClean="0">
                <a:solidFill>
                  <a:srgbClr val="003300"/>
                </a:solidFill>
              </a:rPr>
              <a:t> targets CD4+ lymphocytes and macrophages for replication</a:t>
            </a:r>
          </a:p>
          <a:p>
            <a:r>
              <a:rPr lang="en-US" b="1" dirty="0" err="1" smtClean="0">
                <a:solidFill>
                  <a:srgbClr val="003300"/>
                </a:solidFill>
              </a:rPr>
              <a:t>SIVmac</a:t>
            </a:r>
            <a:r>
              <a:rPr lang="en-US" b="1" dirty="0" smtClean="0">
                <a:solidFill>
                  <a:srgbClr val="003300"/>
                </a:solidFill>
              </a:rPr>
              <a:t> uses the CD4 molecule as its first receptor and CCR5 as the second receptor for entry into target cells</a:t>
            </a:r>
          </a:p>
          <a:p>
            <a:r>
              <a:rPr lang="en-US" b="1" dirty="0" err="1" smtClean="0">
                <a:solidFill>
                  <a:srgbClr val="003300"/>
                </a:solidFill>
              </a:rPr>
              <a:t>SIVmac</a:t>
            </a:r>
            <a:r>
              <a:rPr lang="en-US" b="1" dirty="0" smtClean="0">
                <a:solidFill>
                  <a:srgbClr val="003300"/>
                </a:solidFill>
              </a:rPr>
              <a:t> has a similar set of auxiliary genes as HIV-1</a:t>
            </a:r>
          </a:p>
          <a:p>
            <a:r>
              <a:rPr lang="en-US" b="1" dirty="0" err="1" smtClean="0">
                <a:solidFill>
                  <a:srgbClr val="003300"/>
                </a:solidFill>
              </a:rPr>
              <a:t>SIVmac</a:t>
            </a:r>
            <a:r>
              <a:rPr lang="en-US" b="1" dirty="0" smtClean="0">
                <a:solidFill>
                  <a:srgbClr val="003300"/>
                </a:solidFill>
              </a:rPr>
              <a:t> produces a chronic disease course, CD4 depletion, immunodeficiency, AIDS and death in rhesus macaques</a:t>
            </a:r>
          </a:p>
          <a:p>
            <a:r>
              <a:rPr lang="en-US" b="1" dirty="0" smtClean="0">
                <a:solidFill>
                  <a:srgbClr val="003300"/>
                </a:solidFill>
              </a:rPr>
              <a:t>A similar set of opportunistic infections in macaques with AIDS as in humans with AIDS: PCP; CMV; thrush; EBV lymphomas; </a:t>
            </a:r>
            <a:r>
              <a:rPr lang="en-US" b="1" dirty="0" err="1" smtClean="0">
                <a:solidFill>
                  <a:srgbClr val="003300"/>
                </a:solidFill>
              </a:rPr>
              <a:t>etc</a:t>
            </a:r>
            <a:endParaRPr lang="en-US" b="1" dirty="0" smtClean="0">
              <a:solidFill>
                <a:srgbClr val="003300"/>
              </a:solidFill>
            </a:endParaRPr>
          </a:p>
          <a:p>
            <a:r>
              <a:rPr lang="en-US" b="1" dirty="0" smtClean="0">
                <a:solidFill>
                  <a:srgbClr val="003300"/>
                </a:solidFill>
              </a:rPr>
              <a:t>Availability of an infectious, pathogenic, molecular clone; 10,279 base pairs; allows application of mutations (genetics) to address questions of tropism, pathogenesis, and most importantly vaccine development</a:t>
            </a:r>
            <a:endParaRPr lang="en-US" b="1" dirty="0">
              <a:solidFill>
                <a:srgbClr val="003300"/>
              </a:solidFill>
            </a:endParaRPr>
          </a:p>
        </p:txBody>
      </p:sp>
    </p:spTree>
    <p:extLst>
      <p:ext uri="{BB962C8B-B14F-4D97-AF65-F5344CB8AC3E}">
        <p14:creationId xmlns:p14="http://schemas.microsoft.com/office/powerpoint/2010/main" val="3785240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84" y="170122"/>
            <a:ext cx="11504428" cy="1137684"/>
          </a:xfrm>
        </p:spPr>
        <p:txBody>
          <a:bodyPr/>
          <a:lstStyle/>
          <a:p>
            <a:r>
              <a:rPr lang="en-US" dirty="0" smtClean="0"/>
              <a:t>Why is it useful to have a relevant animal model?</a:t>
            </a:r>
            <a:endParaRPr lang="en-US" dirty="0"/>
          </a:p>
        </p:txBody>
      </p:sp>
      <p:sp>
        <p:nvSpPr>
          <p:cNvPr id="3" name="Content Placeholder 2"/>
          <p:cNvSpPr>
            <a:spLocks noGrp="1"/>
          </p:cNvSpPr>
          <p:nvPr>
            <p:ph idx="1"/>
          </p:nvPr>
        </p:nvSpPr>
        <p:spPr>
          <a:xfrm>
            <a:off x="838200" y="1520456"/>
            <a:ext cx="10515600" cy="4815996"/>
          </a:xfrm>
        </p:spPr>
        <p:txBody>
          <a:bodyPr/>
          <a:lstStyle/>
          <a:p>
            <a:r>
              <a:rPr lang="en-US" dirty="0" smtClean="0"/>
              <a:t>Better understanding of the pathogenesis of disease; why the virus does what it does and why it does it; will help fuel novel therapeutic and prevention approaches</a:t>
            </a:r>
          </a:p>
          <a:p>
            <a:endParaRPr lang="en-US" dirty="0"/>
          </a:p>
          <a:p>
            <a:r>
              <a:rPr lang="en-US" dirty="0" smtClean="0"/>
              <a:t>Testing of radical, potentially dangerous, therapeutic interventions or prevention approaches, with the possibility of home run outcomes</a:t>
            </a:r>
          </a:p>
          <a:p>
            <a:endParaRPr lang="en-US" dirty="0"/>
          </a:p>
          <a:p>
            <a:r>
              <a:rPr lang="en-US" dirty="0" smtClean="0"/>
              <a:t>Vaccine development, vaccine development, vaccine development</a:t>
            </a:r>
            <a:endParaRPr lang="en-US" dirty="0"/>
          </a:p>
        </p:txBody>
      </p:sp>
    </p:spTree>
    <p:extLst>
      <p:ext uri="{BB962C8B-B14F-4D97-AF65-F5344CB8AC3E}">
        <p14:creationId xmlns:p14="http://schemas.microsoft.com/office/powerpoint/2010/main" val="204789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365125"/>
            <a:ext cx="11504428" cy="1325563"/>
          </a:xfrm>
        </p:spPr>
        <p:txBody>
          <a:bodyPr/>
          <a:lstStyle/>
          <a:p>
            <a:r>
              <a:rPr lang="en-US" dirty="0" smtClean="0"/>
              <a:t>Some important uses of the </a:t>
            </a:r>
            <a:r>
              <a:rPr lang="en-US" dirty="0" err="1" smtClean="0"/>
              <a:t>SIVmac</a:t>
            </a:r>
            <a:r>
              <a:rPr lang="en-US" dirty="0" smtClean="0"/>
              <a:t>/rhesus model</a:t>
            </a:r>
            <a:endParaRPr lang="en-US" dirty="0"/>
          </a:p>
        </p:txBody>
      </p:sp>
      <p:sp>
        <p:nvSpPr>
          <p:cNvPr id="3" name="Content Placeholder 2"/>
          <p:cNvSpPr>
            <a:spLocks noGrp="1"/>
          </p:cNvSpPr>
          <p:nvPr>
            <p:ph idx="1"/>
          </p:nvPr>
        </p:nvSpPr>
        <p:spPr>
          <a:xfrm>
            <a:off x="813391" y="1690688"/>
            <a:ext cx="10515600" cy="4710112"/>
          </a:xfrm>
        </p:spPr>
        <p:txBody>
          <a:bodyPr>
            <a:normAutofit lnSpcReduction="10000"/>
          </a:bodyPr>
          <a:lstStyle/>
          <a:p>
            <a:r>
              <a:rPr lang="en-US" b="1" dirty="0" smtClean="0">
                <a:solidFill>
                  <a:srgbClr val="003300"/>
                </a:solidFill>
              </a:rPr>
              <a:t>Relative importance and functional role of auxiliary genes</a:t>
            </a:r>
          </a:p>
          <a:p>
            <a:endParaRPr lang="en-US" b="1" dirty="0" smtClean="0">
              <a:solidFill>
                <a:srgbClr val="003300"/>
              </a:solidFill>
            </a:endParaRPr>
          </a:p>
          <a:p>
            <a:r>
              <a:rPr lang="en-US" b="1" dirty="0" smtClean="0">
                <a:solidFill>
                  <a:srgbClr val="003300"/>
                </a:solidFill>
              </a:rPr>
              <a:t>Critical role for restriction factors in limiting cross-species transmission and limiting replication once infection is established</a:t>
            </a:r>
          </a:p>
          <a:p>
            <a:endParaRPr lang="en-US" b="1" dirty="0" smtClean="0">
              <a:solidFill>
                <a:srgbClr val="003300"/>
              </a:solidFill>
            </a:endParaRPr>
          </a:p>
          <a:p>
            <a:r>
              <a:rPr lang="en-US" b="1" dirty="0" err="1" smtClean="0">
                <a:solidFill>
                  <a:srgbClr val="003300"/>
                </a:solidFill>
              </a:rPr>
              <a:t>Priviliged</a:t>
            </a:r>
            <a:r>
              <a:rPr lang="en-US" b="1" dirty="0" smtClean="0">
                <a:solidFill>
                  <a:srgbClr val="003300"/>
                </a:solidFill>
              </a:rPr>
              <a:t> sites for viral replication</a:t>
            </a:r>
          </a:p>
          <a:p>
            <a:endParaRPr lang="en-US" b="1" dirty="0" smtClean="0">
              <a:solidFill>
                <a:srgbClr val="003300"/>
              </a:solidFill>
            </a:endParaRPr>
          </a:p>
          <a:p>
            <a:r>
              <a:rPr lang="en-US" b="1" dirty="0" smtClean="0">
                <a:solidFill>
                  <a:srgbClr val="003300"/>
                </a:solidFill>
              </a:rPr>
              <a:t>Is replication in macrophages essential for the development of AIDS</a:t>
            </a:r>
          </a:p>
          <a:p>
            <a:endParaRPr lang="en-US" b="1" dirty="0" smtClean="0">
              <a:solidFill>
                <a:srgbClr val="003300"/>
              </a:solidFill>
            </a:endParaRPr>
          </a:p>
          <a:p>
            <a:r>
              <a:rPr lang="en-US" b="1" dirty="0" smtClean="0">
                <a:solidFill>
                  <a:srgbClr val="003300"/>
                </a:solidFill>
              </a:rPr>
              <a:t>Vaccine Development, Vaccine Development, Vaccine development</a:t>
            </a:r>
            <a:endParaRPr lang="en-US" b="1" dirty="0">
              <a:solidFill>
                <a:srgbClr val="003300"/>
              </a:solidFill>
            </a:endParaRPr>
          </a:p>
        </p:txBody>
      </p:sp>
    </p:spTree>
    <p:extLst>
      <p:ext uri="{BB962C8B-B14F-4D97-AF65-F5344CB8AC3E}">
        <p14:creationId xmlns:p14="http://schemas.microsoft.com/office/powerpoint/2010/main" val="566896721"/>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365125"/>
            <a:ext cx="11504428" cy="1325563"/>
          </a:xfrm>
        </p:spPr>
        <p:txBody>
          <a:bodyPr/>
          <a:lstStyle/>
          <a:p>
            <a:r>
              <a:rPr lang="en-US" dirty="0" smtClean="0"/>
              <a:t>Some important uses of the </a:t>
            </a:r>
            <a:r>
              <a:rPr lang="en-US" dirty="0" err="1" smtClean="0"/>
              <a:t>SIVmac</a:t>
            </a:r>
            <a:r>
              <a:rPr lang="en-US" dirty="0" smtClean="0"/>
              <a:t>/rhesus model</a:t>
            </a:r>
            <a:endParaRPr lang="en-US" dirty="0"/>
          </a:p>
        </p:txBody>
      </p:sp>
      <p:sp>
        <p:nvSpPr>
          <p:cNvPr id="3" name="Content Placeholder 2"/>
          <p:cNvSpPr>
            <a:spLocks noGrp="1"/>
          </p:cNvSpPr>
          <p:nvPr>
            <p:ph idx="1"/>
          </p:nvPr>
        </p:nvSpPr>
        <p:spPr>
          <a:xfrm>
            <a:off x="813391" y="1690688"/>
            <a:ext cx="10515600" cy="4710112"/>
          </a:xfrm>
        </p:spPr>
        <p:txBody>
          <a:bodyPr>
            <a:normAutofit/>
          </a:bodyPr>
          <a:lstStyle/>
          <a:p>
            <a:r>
              <a:rPr lang="en-US" b="1" dirty="0" smtClean="0">
                <a:solidFill>
                  <a:srgbClr val="003300"/>
                </a:solidFill>
              </a:rPr>
              <a:t>Relative importance and functional role of auxiliary genes</a:t>
            </a:r>
          </a:p>
          <a:p>
            <a:endParaRPr lang="en-US" b="1" dirty="0" smtClean="0">
              <a:solidFill>
                <a:srgbClr val="003300"/>
              </a:solidFill>
            </a:endParaRPr>
          </a:p>
          <a:p>
            <a:pPr marL="0" indent="0">
              <a:buNone/>
            </a:pPr>
            <a:endParaRPr lang="en-US" b="1" dirty="0" smtClean="0">
              <a:solidFill>
                <a:srgbClr val="003300"/>
              </a:solidFill>
            </a:endParaRPr>
          </a:p>
        </p:txBody>
      </p:sp>
    </p:spTree>
    <p:extLst>
      <p:ext uri="{BB962C8B-B14F-4D97-AF65-F5344CB8AC3E}">
        <p14:creationId xmlns:p14="http://schemas.microsoft.com/office/powerpoint/2010/main" val="3559482061"/>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03216" y="1117600"/>
            <a:ext cx="10764302" cy="4622800"/>
          </a:xfrm>
          <a:prstGeom prst="rect">
            <a:avLst/>
          </a:prstGeom>
        </p:spPr>
      </p:pic>
      <p:sp>
        <p:nvSpPr>
          <p:cNvPr id="4" name="Rectangle 3"/>
          <p:cNvSpPr/>
          <p:nvPr/>
        </p:nvSpPr>
        <p:spPr>
          <a:xfrm>
            <a:off x="6081823" y="3285460"/>
            <a:ext cx="4625163" cy="25411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462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0441" y="0"/>
            <a:ext cx="7311601" cy="7035801"/>
          </a:xfrm>
          <a:prstGeom prst="rect">
            <a:avLst/>
          </a:prstGeom>
        </p:spPr>
      </p:pic>
    </p:spTree>
    <p:extLst>
      <p:ext uri="{BB962C8B-B14F-4D97-AF65-F5344CB8AC3E}">
        <p14:creationId xmlns:p14="http://schemas.microsoft.com/office/powerpoint/2010/main" val="1868659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5181" y="1250803"/>
            <a:ext cx="11650413" cy="4292600"/>
          </a:xfrm>
          <a:prstGeom prst="rect">
            <a:avLst/>
          </a:prstGeom>
        </p:spPr>
      </p:pic>
      <p:sp>
        <p:nvSpPr>
          <p:cNvPr id="3" name="Rectangle 2"/>
          <p:cNvSpPr/>
          <p:nvPr/>
        </p:nvSpPr>
        <p:spPr>
          <a:xfrm>
            <a:off x="5996762" y="2668771"/>
            <a:ext cx="5316279" cy="29877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85189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365125"/>
            <a:ext cx="11504428" cy="1325563"/>
          </a:xfrm>
        </p:spPr>
        <p:txBody>
          <a:bodyPr/>
          <a:lstStyle/>
          <a:p>
            <a:r>
              <a:rPr lang="en-US" dirty="0" smtClean="0"/>
              <a:t>Some important uses of the </a:t>
            </a:r>
            <a:r>
              <a:rPr lang="en-US" dirty="0" err="1" smtClean="0"/>
              <a:t>SIVmac</a:t>
            </a:r>
            <a:r>
              <a:rPr lang="en-US" dirty="0" smtClean="0"/>
              <a:t>/rhesus model</a:t>
            </a:r>
            <a:endParaRPr lang="en-US" dirty="0"/>
          </a:p>
        </p:txBody>
      </p:sp>
      <p:sp>
        <p:nvSpPr>
          <p:cNvPr id="3" name="Content Placeholder 2"/>
          <p:cNvSpPr>
            <a:spLocks noGrp="1"/>
          </p:cNvSpPr>
          <p:nvPr>
            <p:ph idx="1"/>
          </p:nvPr>
        </p:nvSpPr>
        <p:spPr>
          <a:xfrm>
            <a:off x="813391" y="1690688"/>
            <a:ext cx="10515600" cy="4710112"/>
          </a:xfrm>
        </p:spPr>
        <p:txBody>
          <a:bodyPr>
            <a:normAutofit/>
          </a:bodyPr>
          <a:lstStyle/>
          <a:p>
            <a:pPr marL="0" indent="0">
              <a:buNone/>
            </a:pPr>
            <a:endParaRPr lang="en-US" b="1" dirty="0">
              <a:solidFill>
                <a:srgbClr val="003300"/>
              </a:solidFill>
            </a:endParaRPr>
          </a:p>
          <a:p>
            <a:pPr marL="0" indent="0">
              <a:buNone/>
            </a:pPr>
            <a:endParaRPr lang="en-US" b="1" dirty="0" smtClean="0">
              <a:solidFill>
                <a:srgbClr val="003300"/>
              </a:solidFill>
            </a:endParaRPr>
          </a:p>
          <a:p>
            <a:pPr marL="0" indent="0">
              <a:buNone/>
            </a:pPr>
            <a:endParaRPr lang="en-US" b="1" dirty="0" smtClean="0">
              <a:solidFill>
                <a:srgbClr val="003300"/>
              </a:solidFill>
            </a:endParaRPr>
          </a:p>
          <a:p>
            <a:endParaRPr lang="en-US" b="1" dirty="0" smtClean="0">
              <a:solidFill>
                <a:srgbClr val="003300"/>
              </a:solidFill>
            </a:endParaRPr>
          </a:p>
          <a:p>
            <a:r>
              <a:rPr lang="en-US" b="1" dirty="0" err="1" smtClean="0">
                <a:solidFill>
                  <a:srgbClr val="003300"/>
                </a:solidFill>
              </a:rPr>
              <a:t>Priviliged</a:t>
            </a:r>
            <a:r>
              <a:rPr lang="en-US" b="1" dirty="0" smtClean="0">
                <a:solidFill>
                  <a:srgbClr val="003300"/>
                </a:solidFill>
              </a:rPr>
              <a:t> sites for viral replication</a:t>
            </a:r>
          </a:p>
          <a:p>
            <a:endParaRPr lang="en-US" b="1" dirty="0" smtClean="0">
              <a:solidFill>
                <a:srgbClr val="003300"/>
              </a:solidFill>
            </a:endParaRPr>
          </a:p>
          <a:p>
            <a:pPr marL="0" indent="0">
              <a:buNone/>
            </a:pPr>
            <a:endParaRPr lang="en-US" b="1" dirty="0" smtClean="0">
              <a:solidFill>
                <a:srgbClr val="003300"/>
              </a:solidFill>
            </a:endParaRPr>
          </a:p>
        </p:txBody>
      </p:sp>
    </p:spTree>
    <p:extLst>
      <p:ext uri="{BB962C8B-B14F-4D97-AF65-F5344CB8AC3E}">
        <p14:creationId xmlns:p14="http://schemas.microsoft.com/office/powerpoint/2010/main" val="287857850"/>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6949" y="-165101"/>
            <a:ext cx="10358102" cy="7188201"/>
          </a:xfrm>
          <a:prstGeom prst="rect">
            <a:avLst/>
          </a:prstGeom>
        </p:spPr>
      </p:pic>
    </p:spTree>
    <p:extLst>
      <p:ext uri="{BB962C8B-B14F-4D97-AF65-F5344CB8AC3E}">
        <p14:creationId xmlns:p14="http://schemas.microsoft.com/office/powerpoint/2010/main" val="3732351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365125"/>
            <a:ext cx="11504428" cy="1325563"/>
          </a:xfrm>
        </p:spPr>
        <p:txBody>
          <a:bodyPr/>
          <a:lstStyle/>
          <a:p>
            <a:r>
              <a:rPr lang="en-US" dirty="0" smtClean="0"/>
              <a:t>Some important uses of the </a:t>
            </a:r>
            <a:r>
              <a:rPr lang="en-US" dirty="0" err="1" smtClean="0"/>
              <a:t>SIVmac</a:t>
            </a:r>
            <a:r>
              <a:rPr lang="en-US" dirty="0" smtClean="0"/>
              <a:t>/rhesus model</a:t>
            </a:r>
            <a:endParaRPr lang="en-US" dirty="0"/>
          </a:p>
        </p:txBody>
      </p:sp>
      <p:sp>
        <p:nvSpPr>
          <p:cNvPr id="3" name="Content Placeholder 2"/>
          <p:cNvSpPr>
            <a:spLocks noGrp="1"/>
          </p:cNvSpPr>
          <p:nvPr>
            <p:ph idx="1"/>
          </p:nvPr>
        </p:nvSpPr>
        <p:spPr>
          <a:xfrm>
            <a:off x="813391" y="1690688"/>
            <a:ext cx="10515600" cy="4710112"/>
          </a:xfrm>
        </p:spPr>
        <p:txBody>
          <a:bodyPr>
            <a:normAutofit/>
          </a:bodyPr>
          <a:lstStyle/>
          <a:p>
            <a:pPr marL="0" indent="0">
              <a:buNone/>
            </a:pPr>
            <a:endParaRPr lang="en-US" b="1" dirty="0">
              <a:solidFill>
                <a:srgbClr val="003300"/>
              </a:solidFill>
            </a:endParaRPr>
          </a:p>
          <a:p>
            <a:pPr marL="0" indent="0">
              <a:buNone/>
            </a:pPr>
            <a:endParaRPr lang="en-US" b="1" dirty="0" smtClean="0">
              <a:solidFill>
                <a:srgbClr val="003300"/>
              </a:solidFill>
            </a:endParaRPr>
          </a:p>
          <a:p>
            <a:pPr marL="0" indent="0">
              <a:buNone/>
            </a:pPr>
            <a:endParaRPr lang="en-US" b="1" dirty="0">
              <a:solidFill>
                <a:srgbClr val="003300"/>
              </a:solidFill>
            </a:endParaRPr>
          </a:p>
          <a:p>
            <a:pPr marL="0" indent="0">
              <a:buNone/>
            </a:pPr>
            <a:endParaRPr lang="en-US" b="1" dirty="0" smtClean="0">
              <a:solidFill>
                <a:srgbClr val="003300"/>
              </a:solidFill>
            </a:endParaRPr>
          </a:p>
          <a:p>
            <a:pPr marL="0" indent="0">
              <a:buNone/>
            </a:pPr>
            <a:endParaRPr lang="en-US" b="1" dirty="0">
              <a:solidFill>
                <a:srgbClr val="003300"/>
              </a:solidFill>
            </a:endParaRPr>
          </a:p>
          <a:p>
            <a:pPr marL="0" indent="0">
              <a:buNone/>
            </a:pPr>
            <a:endParaRPr lang="en-US" b="1" dirty="0" smtClean="0">
              <a:solidFill>
                <a:srgbClr val="003300"/>
              </a:solidFill>
            </a:endParaRPr>
          </a:p>
          <a:p>
            <a:endParaRPr lang="en-US" b="1" dirty="0" smtClean="0">
              <a:solidFill>
                <a:srgbClr val="003300"/>
              </a:solidFill>
            </a:endParaRPr>
          </a:p>
          <a:p>
            <a:r>
              <a:rPr lang="en-US" b="1" dirty="0" smtClean="0">
                <a:solidFill>
                  <a:srgbClr val="003300"/>
                </a:solidFill>
              </a:rPr>
              <a:t>Vaccine Development, Vaccine Development, Vaccine development</a:t>
            </a:r>
            <a:endParaRPr lang="en-US" b="1" dirty="0">
              <a:solidFill>
                <a:srgbClr val="003300"/>
              </a:solidFill>
            </a:endParaRPr>
          </a:p>
        </p:txBody>
      </p:sp>
    </p:spTree>
    <p:extLst>
      <p:ext uri="{BB962C8B-B14F-4D97-AF65-F5344CB8AC3E}">
        <p14:creationId xmlns:p14="http://schemas.microsoft.com/office/powerpoint/2010/main" val="362130792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98793"/>
            <a:ext cx="5699051" cy="876300"/>
          </a:xfrm>
          <a:prstGeom prst="rect">
            <a:avLst/>
          </a:prstGeom>
        </p:spPr>
      </p:pic>
      <p:pic>
        <p:nvPicPr>
          <p:cNvPr id="4" name="Picture 3"/>
          <p:cNvPicPr>
            <a:picLocks noChangeAspect="1"/>
          </p:cNvPicPr>
          <p:nvPr/>
        </p:nvPicPr>
        <p:blipFill>
          <a:blip r:embed="rId3"/>
          <a:stretch>
            <a:fillRect/>
          </a:stretch>
        </p:blipFill>
        <p:spPr>
          <a:xfrm>
            <a:off x="160485" y="1081125"/>
            <a:ext cx="5060101" cy="3427080"/>
          </a:xfrm>
          <a:prstGeom prst="rect">
            <a:avLst/>
          </a:prstGeom>
        </p:spPr>
      </p:pic>
      <p:pic>
        <p:nvPicPr>
          <p:cNvPr id="5" name="Picture 4"/>
          <p:cNvPicPr>
            <a:picLocks noChangeAspect="1"/>
          </p:cNvPicPr>
          <p:nvPr/>
        </p:nvPicPr>
        <p:blipFill>
          <a:blip r:embed="rId4"/>
          <a:stretch>
            <a:fillRect/>
          </a:stretch>
        </p:blipFill>
        <p:spPr>
          <a:xfrm>
            <a:off x="0" y="5287040"/>
            <a:ext cx="6028660" cy="685800"/>
          </a:xfrm>
          <a:prstGeom prst="rect">
            <a:avLst/>
          </a:prstGeom>
        </p:spPr>
      </p:pic>
      <p:pic>
        <p:nvPicPr>
          <p:cNvPr id="8" name="Picture 7"/>
          <p:cNvPicPr>
            <a:picLocks noChangeAspect="1"/>
          </p:cNvPicPr>
          <p:nvPr/>
        </p:nvPicPr>
        <p:blipFill>
          <a:blip r:embed="rId5"/>
          <a:stretch>
            <a:fillRect/>
          </a:stretch>
        </p:blipFill>
        <p:spPr>
          <a:xfrm>
            <a:off x="5867127" y="213390"/>
            <a:ext cx="6093001" cy="3517900"/>
          </a:xfrm>
          <a:prstGeom prst="rect">
            <a:avLst/>
          </a:prstGeom>
        </p:spPr>
      </p:pic>
      <p:pic>
        <p:nvPicPr>
          <p:cNvPr id="9" name="Picture 8"/>
          <p:cNvPicPr>
            <a:picLocks noChangeAspect="1"/>
          </p:cNvPicPr>
          <p:nvPr/>
        </p:nvPicPr>
        <p:blipFill>
          <a:blip r:embed="rId6"/>
          <a:stretch>
            <a:fillRect/>
          </a:stretch>
        </p:blipFill>
        <p:spPr>
          <a:xfrm>
            <a:off x="5899024" y="3731290"/>
            <a:ext cx="6346876" cy="2997200"/>
          </a:xfrm>
          <a:prstGeom prst="rect">
            <a:avLst/>
          </a:prstGeom>
        </p:spPr>
      </p:pic>
    </p:spTree>
    <p:extLst>
      <p:ext uri="{BB962C8B-B14F-4D97-AF65-F5344CB8AC3E}">
        <p14:creationId xmlns:p14="http://schemas.microsoft.com/office/powerpoint/2010/main" val="1618307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365125"/>
            <a:ext cx="11504428" cy="1325563"/>
          </a:xfrm>
        </p:spPr>
        <p:txBody>
          <a:bodyPr/>
          <a:lstStyle/>
          <a:p>
            <a:r>
              <a:rPr lang="en-US" dirty="0" smtClean="0"/>
              <a:t>Some important uses of the </a:t>
            </a:r>
            <a:r>
              <a:rPr lang="en-US" dirty="0" err="1" smtClean="0"/>
              <a:t>SIVmac</a:t>
            </a:r>
            <a:r>
              <a:rPr lang="en-US" dirty="0" smtClean="0"/>
              <a:t>/rhesus model</a:t>
            </a:r>
            <a:endParaRPr lang="en-US" dirty="0"/>
          </a:p>
        </p:txBody>
      </p:sp>
      <p:sp>
        <p:nvSpPr>
          <p:cNvPr id="3" name="Content Placeholder 2"/>
          <p:cNvSpPr>
            <a:spLocks noGrp="1"/>
          </p:cNvSpPr>
          <p:nvPr>
            <p:ph idx="1"/>
          </p:nvPr>
        </p:nvSpPr>
        <p:spPr>
          <a:xfrm>
            <a:off x="813391" y="1690688"/>
            <a:ext cx="10515600" cy="4710112"/>
          </a:xfrm>
        </p:spPr>
        <p:txBody>
          <a:bodyPr>
            <a:normAutofit lnSpcReduction="10000"/>
          </a:bodyPr>
          <a:lstStyle/>
          <a:p>
            <a:r>
              <a:rPr lang="en-US" b="1" dirty="0" smtClean="0">
                <a:solidFill>
                  <a:srgbClr val="003300"/>
                </a:solidFill>
              </a:rPr>
              <a:t>Relative importance and functional role of auxiliary genes</a:t>
            </a:r>
          </a:p>
          <a:p>
            <a:endParaRPr lang="en-US" b="1" dirty="0" smtClean="0">
              <a:solidFill>
                <a:srgbClr val="003300"/>
              </a:solidFill>
            </a:endParaRPr>
          </a:p>
          <a:p>
            <a:r>
              <a:rPr lang="en-US" b="1" dirty="0" smtClean="0">
                <a:solidFill>
                  <a:srgbClr val="003300"/>
                </a:solidFill>
              </a:rPr>
              <a:t>Critical role for restriction factors in limiting cross-species transmission and limiting replication once infection is established</a:t>
            </a:r>
          </a:p>
          <a:p>
            <a:endParaRPr lang="en-US" b="1" dirty="0" smtClean="0">
              <a:solidFill>
                <a:srgbClr val="003300"/>
              </a:solidFill>
            </a:endParaRPr>
          </a:p>
          <a:p>
            <a:r>
              <a:rPr lang="en-US" b="1" dirty="0" err="1" smtClean="0">
                <a:solidFill>
                  <a:srgbClr val="003300"/>
                </a:solidFill>
              </a:rPr>
              <a:t>Priviliged</a:t>
            </a:r>
            <a:r>
              <a:rPr lang="en-US" b="1" dirty="0" smtClean="0">
                <a:solidFill>
                  <a:srgbClr val="003300"/>
                </a:solidFill>
              </a:rPr>
              <a:t> sites for viral replication</a:t>
            </a:r>
          </a:p>
          <a:p>
            <a:endParaRPr lang="en-US" b="1" dirty="0" smtClean="0">
              <a:solidFill>
                <a:srgbClr val="003300"/>
              </a:solidFill>
            </a:endParaRPr>
          </a:p>
          <a:p>
            <a:r>
              <a:rPr lang="en-US" b="1" dirty="0" smtClean="0">
                <a:solidFill>
                  <a:srgbClr val="003300"/>
                </a:solidFill>
              </a:rPr>
              <a:t>Is replication in macrophages essential for the development of AIDS</a:t>
            </a:r>
          </a:p>
          <a:p>
            <a:endParaRPr lang="en-US" b="1" dirty="0" smtClean="0">
              <a:solidFill>
                <a:srgbClr val="003300"/>
              </a:solidFill>
            </a:endParaRPr>
          </a:p>
          <a:p>
            <a:r>
              <a:rPr lang="en-US" b="1" dirty="0" smtClean="0">
                <a:solidFill>
                  <a:srgbClr val="003300"/>
                </a:solidFill>
              </a:rPr>
              <a:t>Vaccine Development, Vaccine Development, Vaccine development</a:t>
            </a:r>
            <a:endParaRPr lang="en-US" b="1" dirty="0">
              <a:solidFill>
                <a:srgbClr val="003300"/>
              </a:solidFill>
            </a:endParaRPr>
          </a:p>
        </p:txBody>
      </p:sp>
    </p:spTree>
    <p:extLst>
      <p:ext uri="{BB962C8B-B14F-4D97-AF65-F5344CB8AC3E}">
        <p14:creationId xmlns:p14="http://schemas.microsoft.com/office/powerpoint/2010/main" val="3273704752"/>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lessons from today</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03300"/>
                </a:solidFill>
              </a:rPr>
              <a:t>Related lentiviruses are present in sheep, goats, horses, cattle, cats, monkeys and man</a:t>
            </a:r>
          </a:p>
          <a:p>
            <a:r>
              <a:rPr lang="en-US" b="1" dirty="0" smtClean="0">
                <a:solidFill>
                  <a:srgbClr val="003300"/>
                </a:solidFill>
              </a:rPr>
              <a:t>The importance of cross-species transmissions for causing new endemics and epidemics</a:t>
            </a:r>
          </a:p>
          <a:p>
            <a:r>
              <a:rPr lang="en-US" b="1" dirty="0" smtClean="0">
                <a:solidFill>
                  <a:srgbClr val="003300"/>
                </a:solidFill>
              </a:rPr>
              <a:t>How phylogenetic analyses can help identify nearest viral relatives and the origins of cross-species transmissions</a:t>
            </a:r>
          </a:p>
          <a:p>
            <a:r>
              <a:rPr lang="en-US" b="1" dirty="0" smtClean="0">
                <a:solidFill>
                  <a:srgbClr val="003300"/>
                </a:solidFill>
              </a:rPr>
              <a:t>Of the different groups of HIV-1 and HIV-2, group M of HIV-1 is far and away the major player in the AIDS epidemic</a:t>
            </a:r>
          </a:p>
          <a:p>
            <a:r>
              <a:rPr lang="en-US" b="1" dirty="0" smtClean="0">
                <a:solidFill>
                  <a:srgbClr val="003300"/>
                </a:solidFill>
              </a:rPr>
              <a:t>The importance of animal models in moving forward in our fight against HIV/AIDS</a:t>
            </a:r>
          </a:p>
          <a:p>
            <a:endParaRPr lang="en-US" b="1" dirty="0">
              <a:solidFill>
                <a:srgbClr val="003300"/>
              </a:solidFill>
            </a:endParaRPr>
          </a:p>
        </p:txBody>
      </p:sp>
    </p:spTree>
    <p:extLst>
      <p:ext uri="{BB962C8B-B14F-4D97-AF65-F5344CB8AC3E}">
        <p14:creationId xmlns:p14="http://schemas.microsoft.com/office/powerpoint/2010/main" val="1558722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61236"/>
          </a:xfrm>
        </p:spPr>
        <p:txBody>
          <a:bodyPr>
            <a:normAutofit fontScale="90000"/>
          </a:bodyPr>
          <a:lstStyle/>
          <a:p>
            <a:r>
              <a:rPr lang="en-US" dirty="0" smtClean="0"/>
              <a:t>Why are lentiviruses in African but not Asian nonhuman primates??</a:t>
            </a:r>
            <a:endParaRPr lang="en-US" dirty="0"/>
          </a:p>
        </p:txBody>
      </p:sp>
      <p:pic>
        <p:nvPicPr>
          <p:cNvPr id="4" name="Content Placeholder 3"/>
          <p:cNvPicPr>
            <a:picLocks noGrp="1" noChangeAspect="1"/>
          </p:cNvPicPr>
          <p:nvPr>
            <p:ph idx="1"/>
          </p:nvPr>
        </p:nvPicPr>
        <p:blipFill>
          <a:blip r:embed="rId2"/>
          <a:stretch>
            <a:fillRect/>
          </a:stretch>
        </p:blipFill>
        <p:spPr>
          <a:xfrm>
            <a:off x="563526" y="1116013"/>
            <a:ext cx="10071856" cy="5539968"/>
          </a:xfrm>
          <a:prstGeom prst="rect">
            <a:avLst/>
          </a:prstGeom>
        </p:spPr>
      </p:pic>
    </p:spTree>
    <p:extLst>
      <p:ext uri="{BB962C8B-B14F-4D97-AF65-F5344CB8AC3E}">
        <p14:creationId xmlns:p14="http://schemas.microsoft.com/office/powerpoint/2010/main" val="224560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7051" y="829339"/>
            <a:ext cx="9441712" cy="5124893"/>
          </a:xfrm>
          <a:prstGeom prst="rect">
            <a:avLst/>
          </a:prstGeom>
        </p:spPr>
      </p:pic>
    </p:spTree>
    <p:extLst>
      <p:ext uri="{BB962C8B-B14F-4D97-AF65-F5344CB8AC3E}">
        <p14:creationId xmlns:p14="http://schemas.microsoft.com/office/powerpoint/2010/main" val="369131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8437" y="414670"/>
            <a:ext cx="9218428" cy="4563730"/>
          </a:xfrm>
          <a:prstGeom prst="rect">
            <a:avLst/>
          </a:prstGeom>
        </p:spPr>
      </p:pic>
    </p:spTree>
    <p:extLst>
      <p:ext uri="{BB962C8B-B14F-4D97-AF65-F5344CB8AC3E}">
        <p14:creationId xmlns:p14="http://schemas.microsoft.com/office/powerpoint/2010/main" val="373344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83812" y="-116958"/>
            <a:ext cx="6458170" cy="6974958"/>
          </a:xfrm>
          <a:prstGeom prst="rect">
            <a:avLst/>
          </a:prstGeom>
        </p:spPr>
      </p:pic>
    </p:spTree>
    <p:extLst>
      <p:ext uri="{BB962C8B-B14F-4D97-AF65-F5344CB8AC3E}">
        <p14:creationId xmlns:p14="http://schemas.microsoft.com/office/powerpoint/2010/main" val="204697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01706" y="-177801"/>
            <a:ext cx="7311601" cy="7035801"/>
          </a:xfrm>
          <a:prstGeom prst="rect">
            <a:avLst/>
          </a:prstGeom>
        </p:spPr>
      </p:pic>
      <p:sp>
        <p:nvSpPr>
          <p:cNvPr id="3" name="Rounded Rectangle 2"/>
          <p:cNvSpPr/>
          <p:nvPr/>
        </p:nvSpPr>
        <p:spPr>
          <a:xfrm>
            <a:off x="6018028" y="212651"/>
            <a:ext cx="3444949" cy="20520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81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2744" y="0"/>
            <a:ext cx="8579831" cy="6857999"/>
          </a:xfrm>
          <a:prstGeom prst="rect">
            <a:avLst/>
          </a:prstGeom>
        </p:spPr>
      </p:pic>
    </p:spTree>
    <p:extLst>
      <p:ext uri="{BB962C8B-B14F-4D97-AF65-F5344CB8AC3E}">
        <p14:creationId xmlns:p14="http://schemas.microsoft.com/office/powerpoint/2010/main" val="256891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8316" y="276447"/>
            <a:ext cx="8527322" cy="6422065"/>
          </a:xfrm>
          <a:prstGeom prst="rect">
            <a:avLst/>
          </a:prstGeom>
        </p:spPr>
      </p:pic>
    </p:spTree>
    <p:extLst>
      <p:ext uri="{BB962C8B-B14F-4D97-AF65-F5344CB8AC3E}">
        <p14:creationId xmlns:p14="http://schemas.microsoft.com/office/powerpoint/2010/main" val="3250289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429"/>
            <a:ext cx="10515600" cy="908453"/>
          </a:xfrm>
        </p:spPr>
        <p:txBody>
          <a:bodyPr/>
          <a:lstStyle/>
          <a:p>
            <a:r>
              <a:rPr lang="en-US" dirty="0" smtClean="0"/>
              <a:t>An Exception  -  Not Baboons</a:t>
            </a:r>
            <a:endParaRPr lang="en-US" dirty="0"/>
          </a:p>
        </p:txBody>
      </p:sp>
      <p:sp>
        <p:nvSpPr>
          <p:cNvPr id="3" name="Content Placeholder 2"/>
          <p:cNvSpPr>
            <a:spLocks noGrp="1"/>
          </p:cNvSpPr>
          <p:nvPr>
            <p:ph sz="half" idx="1"/>
          </p:nvPr>
        </p:nvSpPr>
        <p:spPr>
          <a:xfrm>
            <a:off x="255181" y="1825625"/>
            <a:ext cx="6911163" cy="4351338"/>
          </a:xfrm>
        </p:spPr>
        <p:txBody>
          <a:bodyPr>
            <a:normAutofit fontScale="92500" lnSpcReduction="10000"/>
          </a:bodyPr>
          <a:lstStyle/>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a:xfrm>
            <a:off x="7474688" y="1392865"/>
            <a:ext cx="4518838" cy="4784098"/>
          </a:xfrm>
        </p:spPr>
        <p:txBody>
          <a:bodyPr>
            <a:normAutofit fontScale="92500" lnSpcReduction="10000"/>
          </a:bodyPr>
          <a:lstStyle/>
          <a:p>
            <a:r>
              <a:rPr lang="en-US" dirty="0" smtClean="0">
                <a:solidFill>
                  <a:srgbClr val="003300"/>
                </a:solidFill>
              </a:rPr>
              <a:t>Only 2 of 279 baboons in Tanzania and Ethiopia were found to harbor SIV</a:t>
            </a:r>
          </a:p>
          <a:p>
            <a:r>
              <a:rPr lang="en-US" dirty="0" smtClean="0">
                <a:solidFill>
                  <a:srgbClr val="003300"/>
                </a:solidFill>
              </a:rPr>
              <a:t>Subsequently shown to be </a:t>
            </a:r>
            <a:r>
              <a:rPr lang="en-US" dirty="0" err="1" smtClean="0">
                <a:solidFill>
                  <a:srgbClr val="003300"/>
                </a:solidFill>
              </a:rPr>
              <a:t>SIVagm</a:t>
            </a:r>
            <a:r>
              <a:rPr lang="en-US" dirty="0" smtClean="0">
                <a:solidFill>
                  <a:srgbClr val="003300"/>
                </a:solidFill>
              </a:rPr>
              <a:t> phylogenetically matched to the green monkeys in the region</a:t>
            </a:r>
          </a:p>
          <a:p>
            <a:r>
              <a:rPr lang="en-US" dirty="0" smtClean="0">
                <a:solidFill>
                  <a:srgbClr val="003300"/>
                </a:solidFill>
              </a:rPr>
              <a:t>Baboons are known to kill and eat green monkeys</a:t>
            </a:r>
          </a:p>
          <a:p>
            <a:r>
              <a:rPr lang="en-US" dirty="0" smtClean="0">
                <a:solidFill>
                  <a:srgbClr val="003300"/>
                </a:solidFill>
              </a:rPr>
              <a:t>A good research project  - how is it that baboons have been able to exclude endemic SIV infection</a:t>
            </a:r>
            <a:endParaRPr lang="en-US" dirty="0">
              <a:solidFill>
                <a:srgbClr val="003300"/>
              </a:solidFill>
            </a:endParaRPr>
          </a:p>
        </p:txBody>
      </p:sp>
      <p:pic>
        <p:nvPicPr>
          <p:cNvPr id="7" name="Picture 6"/>
          <p:cNvPicPr>
            <a:picLocks noChangeAspect="1"/>
          </p:cNvPicPr>
          <p:nvPr/>
        </p:nvPicPr>
        <p:blipFill>
          <a:blip r:embed="rId2"/>
          <a:stretch>
            <a:fillRect/>
          </a:stretch>
        </p:blipFill>
        <p:spPr>
          <a:xfrm>
            <a:off x="838200" y="1928627"/>
            <a:ext cx="6423837" cy="3302591"/>
          </a:xfrm>
          <a:prstGeom prst="rect">
            <a:avLst/>
          </a:prstGeom>
        </p:spPr>
      </p:pic>
    </p:spTree>
    <p:extLst>
      <p:ext uri="{BB962C8B-B14F-4D97-AF65-F5344CB8AC3E}">
        <p14:creationId xmlns:p14="http://schemas.microsoft.com/office/powerpoint/2010/main" val="342591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2641</TotalTime>
  <Words>1044</Words>
  <Application>Microsoft Office PowerPoint</Application>
  <PresentationFormat>Widescreen</PresentationFormat>
  <Paragraphs>130</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PowerPoint Presentation</vt:lpstr>
      <vt:lpstr>Question</vt:lpstr>
      <vt:lpstr>PowerPoint Presentation</vt:lpstr>
      <vt:lpstr>PowerPoint Presentation</vt:lpstr>
      <vt:lpstr>PowerPoint Presentation</vt:lpstr>
      <vt:lpstr>PowerPoint Presentation</vt:lpstr>
      <vt:lpstr>PowerPoint Presentation</vt:lpstr>
      <vt:lpstr>PowerPoint Presentation</vt:lpstr>
      <vt:lpstr>An Exception  -  Not Baboons</vt:lpstr>
      <vt:lpstr>PowerPoint Presentation</vt:lpstr>
      <vt:lpstr>Natural Infection of Non-human Primates</vt:lpstr>
      <vt:lpstr>PowerPoint Presentation</vt:lpstr>
      <vt:lpstr>Cross-species transmissions</vt:lpstr>
      <vt:lpstr>Evidence that HIV-2 in humans arose by cross species transmission from sooty mangabeys</vt:lpstr>
      <vt:lpstr>PowerPoint Presentation</vt:lpstr>
      <vt:lpstr>HIV-2   vs   HIV-1</vt:lpstr>
      <vt:lpstr>Cross-species transmissions</vt:lpstr>
      <vt:lpstr>Natural hosts of SIV by and large do NOT develop disease from their SIV infections</vt:lpstr>
      <vt:lpstr>PowerPoint Presentation</vt:lpstr>
      <vt:lpstr>To everyone’s surprise, natural hosts of SIV infection (e.g. AGMs, SMs) have high SIV viral loads</vt:lpstr>
      <vt:lpstr>It is not always cross-species  -  interesting historical anecdotes</vt:lpstr>
      <vt:lpstr>What?   African Green Monkeys in the Caribbean??</vt:lpstr>
      <vt:lpstr>PowerPoint Presentation</vt:lpstr>
      <vt:lpstr>Can modern medicine benefit from this information?</vt:lpstr>
      <vt:lpstr>SIVmac -&gt; macaques  as an animal model for HIV/AIDS</vt:lpstr>
      <vt:lpstr>Why is it useful to have a relevant animal model?</vt:lpstr>
      <vt:lpstr>Some important uses of the SIVmac/rhesus model</vt:lpstr>
      <vt:lpstr>Some important uses of the SIVmac/rhesus model</vt:lpstr>
      <vt:lpstr>PowerPoint Presentation</vt:lpstr>
      <vt:lpstr>PowerPoint Presentation</vt:lpstr>
      <vt:lpstr>Some important uses of the SIVmac/rhesus model</vt:lpstr>
      <vt:lpstr>PowerPoint Presentation</vt:lpstr>
      <vt:lpstr>Some important uses of the SIVmac/rhesus model</vt:lpstr>
      <vt:lpstr>PowerPoint Presentation</vt:lpstr>
      <vt:lpstr>Some important uses of the SIVmac/rhesus model</vt:lpstr>
      <vt:lpstr>Some of the lessons from today</vt:lpstr>
      <vt:lpstr>Why are lentiviruses in African but not Asian nonhuman primates??</vt:lpstr>
      <vt:lpstr>PowerPoint Presentation</vt:lpstr>
    </vt:vector>
  </TitlesOfParts>
  <Company>UNIVERSITY OF MIAMI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Desrosiers, Ronald Charles</dc:creator>
  <cp:lastModifiedBy>Desrosiers, Ronald Charles</cp:lastModifiedBy>
  <cp:revision>51</cp:revision>
  <cp:lastPrinted>2015-09-01T20:57:30Z</cp:lastPrinted>
  <dcterms:created xsi:type="dcterms:W3CDTF">2015-08-30T19:44:26Z</dcterms:created>
  <dcterms:modified xsi:type="dcterms:W3CDTF">2015-09-02T19:25:45Z</dcterms:modified>
</cp:coreProperties>
</file>